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Canva Sans" panose="020B0604020202020204" charset="0"/>
      <p:regular r:id="rId23"/>
    </p:embeddedFont>
    <p:embeddedFont>
      <p:font typeface="Canva Sans Bold" panose="020B0604020202020204" charset="0"/>
      <p:regular r:id="rId24"/>
    </p:embeddedFont>
    <p:embeddedFont>
      <p:font typeface="Public Sans" panose="020B0604020202020204" charset="0"/>
      <p:regular r:id="rId25"/>
    </p:embeddedFont>
    <p:embeddedFont>
      <p:font typeface="Times New Roman Bold" panose="02020803070505020304" pitchFamily="18" charset="0"/>
      <p:regular r:id="rId26"/>
      <p:bold r:id="rId27"/>
    </p:embeddedFont>
    <p:embeddedFont>
      <p:font typeface="Trend Sans One" panose="020B0604020202020204" charset="0"/>
      <p:regular r:id="rId28"/>
    </p:embeddedFont>
    <p:embeddedFont>
      <p:font typeface="Trend Slab Four"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TextBox 2"/>
          <p:cNvSpPr txBox="1"/>
          <p:nvPr/>
        </p:nvSpPr>
        <p:spPr>
          <a:xfrm>
            <a:off x="3015923" y="3569743"/>
            <a:ext cx="12256154" cy="1898651"/>
          </a:xfrm>
          <a:prstGeom prst="rect">
            <a:avLst/>
          </a:prstGeom>
        </p:spPr>
        <p:txBody>
          <a:bodyPr lIns="0" tIns="0" rIns="0" bIns="0" rtlCol="0" anchor="t">
            <a:spAutoFit/>
          </a:bodyPr>
          <a:lstStyle/>
          <a:p>
            <a:pPr algn="ctr">
              <a:lnSpc>
                <a:spcPts val="13999"/>
              </a:lnSpc>
              <a:spcBef>
                <a:spcPct val="0"/>
              </a:spcBef>
            </a:pPr>
            <a:r>
              <a:rPr lang="en-US" sz="9999">
                <a:solidFill>
                  <a:srgbClr val="F6F6F6"/>
                </a:solidFill>
                <a:latin typeface="Times New Roman Bold"/>
                <a:ea typeface="Times New Roman Bold"/>
                <a:cs typeface="Times New Roman Bold"/>
                <a:sym typeface="Times New Roman Bold"/>
              </a:rPr>
              <a:t>UNIT - 1</a:t>
            </a:r>
          </a:p>
        </p:txBody>
      </p:sp>
      <p:sp>
        <p:nvSpPr>
          <p:cNvPr id="3" name="TextBox 3"/>
          <p:cNvSpPr txBox="1"/>
          <p:nvPr/>
        </p:nvSpPr>
        <p:spPr>
          <a:xfrm>
            <a:off x="5662995" y="5734965"/>
            <a:ext cx="6962010" cy="584782"/>
          </a:xfrm>
          <a:prstGeom prst="rect">
            <a:avLst/>
          </a:prstGeom>
        </p:spPr>
        <p:txBody>
          <a:bodyPr lIns="0" tIns="0" rIns="0" bIns="0" rtlCol="0" anchor="t">
            <a:spAutoFit/>
          </a:bodyPr>
          <a:lstStyle/>
          <a:p>
            <a:pPr algn="ctr">
              <a:lnSpc>
                <a:spcPts val="4688"/>
              </a:lnSpc>
              <a:spcBef>
                <a:spcPct val="0"/>
              </a:spcBef>
            </a:pPr>
            <a:r>
              <a:rPr lang="en-US" sz="3348">
                <a:solidFill>
                  <a:srgbClr val="F6F6F6"/>
                </a:solidFill>
                <a:latin typeface="Public Sans"/>
                <a:ea typeface="Public Sans"/>
                <a:cs typeface="Public Sans"/>
                <a:sym typeface="Public Sans"/>
              </a:rPr>
              <a:t>Java Programming</a:t>
            </a:r>
          </a:p>
        </p:txBody>
      </p:sp>
      <p:sp>
        <p:nvSpPr>
          <p:cNvPr id="4" name="Freeform 4"/>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2"/>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TextBox 2"/>
          <p:cNvSpPr txBox="1"/>
          <p:nvPr/>
        </p:nvSpPr>
        <p:spPr>
          <a:xfrm>
            <a:off x="6001852" y="180981"/>
            <a:ext cx="5859542" cy="1369683"/>
          </a:xfrm>
          <a:prstGeom prst="rect">
            <a:avLst/>
          </a:prstGeom>
        </p:spPr>
        <p:txBody>
          <a:bodyPr lIns="0" tIns="0" rIns="0" bIns="0" rtlCol="0" anchor="t">
            <a:spAutoFit/>
          </a:bodyPr>
          <a:lstStyle/>
          <a:p>
            <a:pPr algn="ctr">
              <a:lnSpc>
                <a:spcPts val="10080"/>
              </a:lnSpc>
            </a:pPr>
            <a:r>
              <a:rPr lang="en-US" sz="7200">
                <a:solidFill>
                  <a:srgbClr val="FFFFFF"/>
                </a:solidFill>
                <a:latin typeface="Times New Roman Bold"/>
                <a:ea typeface="Times New Roman Bold"/>
                <a:cs typeface="Times New Roman Bold"/>
                <a:sym typeface="Times New Roman Bold"/>
              </a:rPr>
              <a:t>OPERATORS</a:t>
            </a:r>
          </a:p>
        </p:txBody>
      </p:sp>
      <p:grpSp>
        <p:nvGrpSpPr>
          <p:cNvPr id="3" name="Group 3"/>
          <p:cNvGrpSpPr/>
          <p:nvPr/>
        </p:nvGrpSpPr>
        <p:grpSpPr>
          <a:xfrm>
            <a:off x="6065776" y="1550664"/>
            <a:ext cx="5795618" cy="6973871"/>
            <a:chOff x="0" y="0"/>
            <a:chExt cx="1526418" cy="1836740"/>
          </a:xfrm>
        </p:grpSpPr>
        <p:sp>
          <p:nvSpPr>
            <p:cNvPr id="4" name="Freeform 4"/>
            <p:cNvSpPr/>
            <p:nvPr/>
          </p:nvSpPr>
          <p:spPr>
            <a:xfrm>
              <a:off x="0" y="0"/>
              <a:ext cx="1526418" cy="1836740"/>
            </a:xfrm>
            <a:custGeom>
              <a:avLst/>
              <a:gdLst/>
              <a:ahLst/>
              <a:cxnLst/>
              <a:rect l="l" t="t" r="r" b="b"/>
              <a:pathLst>
                <a:path w="1526418" h="1836740">
                  <a:moveTo>
                    <a:pt x="68127" y="0"/>
                  </a:moveTo>
                  <a:lnTo>
                    <a:pt x="1458291" y="0"/>
                  </a:lnTo>
                  <a:cubicBezTo>
                    <a:pt x="1476359" y="0"/>
                    <a:pt x="1493688" y="7178"/>
                    <a:pt x="1506464" y="19954"/>
                  </a:cubicBezTo>
                  <a:cubicBezTo>
                    <a:pt x="1519240" y="32730"/>
                    <a:pt x="1526418" y="50059"/>
                    <a:pt x="1526418" y="68127"/>
                  </a:cubicBezTo>
                  <a:lnTo>
                    <a:pt x="1526418" y="1768613"/>
                  </a:lnTo>
                  <a:cubicBezTo>
                    <a:pt x="1526418" y="1786681"/>
                    <a:pt x="1519240" y="1804009"/>
                    <a:pt x="1506464" y="1816786"/>
                  </a:cubicBezTo>
                  <a:cubicBezTo>
                    <a:pt x="1493688" y="1829562"/>
                    <a:pt x="1476359" y="1836740"/>
                    <a:pt x="1458291" y="1836740"/>
                  </a:cubicBezTo>
                  <a:lnTo>
                    <a:pt x="68127" y="1836740"/>
                  </a:lnTo>
                  <a:cubicBezTo>
                    <a:pt x="30501" y="1836740"/>
                    <a:pt x="0" y="1806238"/>
                    <a:pt x="0" y="1768613"/>
                  </a:cubicBezTo>
                  <a:lnTo>
                    <a:pt x="0" y="68127"/>
                  </a:lnTo>
                  <a:cubicBezTo>
                    <a:pt x="0" y="50059"/>
                    <a:pt x="7178" y="32730"/>
                    <a:pt x="19954" y="19954"/>
                  </a:cubicBezTo>
                  <a:cubicBezTo>
                    <a:pt x="32730" y="7178"/>
                    <a:pt x="50059" y="0"/>
                    <a:pt x="68127" y="0"/>
                  </a:cubicBezTo>
                  <a:close/>
                </a:path>
              </a:pathLst>
            </a:custGeom>
            <a:solidFill>
              <a:srgbClr val="0097B2"/>
            </a:solidFill>
          </p:spPr>
        </p:sp>
        <p:sp>
          <p:nvSpPr>
            <p:cNvPr id="5" name="TextBox 5"/>
            <p:cNvSpPr txBox="1"/>
            <p:nvPr/>
          </p:nvSpPr>
          <p:spPr>
            <a:xfrm>
              <a:off x="0" y="-38100"/>
              <a:ext cx="1526418" cy="187484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9663" y="2995806"/>
            <a:ext cx="5795138" cy="6973871"/>
            <a:chOff x="0" y="0"/>
            <a:chExt cx="1526291" cy="1836740"/>
          </a:xfrm>
        </p:grpSpPr>
        <p:sp>
          <p:nvSpPr>
            <p:cNvPr id="7" name="Freeform 7"/>
            <p:cNvSpPr/>
            <p:nvPr/>
          </p:nvSpPr>
          <p:spPr>
            <a:xfrm>
              <a:off x="0" y="0"/>
              <a:ext cx="1526291" cy="1836740"/>
            </a:xfrm>
            <a:custGeom>
              <a:avLst/>
              <a:gdLst/>
              <a:ahLst/>
              <a:cxnLst/>
              <a:rect l="l" t="t" r="r" b="b"/>
              <a:pathLst>
                <a:path w="1526291" h="1836740">
                  <a:moveTo>
                    <a:pt x="68133" y="0"/>
                  </a:moveTo>
                  <a:lnTo>
                    <a:pt x="1458159" y="0"/>
                  </a:lnTo>
                  <a:cubicBezTo>
                    <a:pt x="1495787" y="0"/>
                    <a:pt x="1526291" y="30504"/>
                    <a:pt x="1526291" y="68133"/>
                  </a:cubicBezTo>
                  <a:lnTo>
                    <a:pt x="1526291" y="1768607"/>
                  </a:lnTo>
                  <a:cubicBezTo>
                    <a:pt x="1526291" y="1806236"/>
                    <a:pt x="1495787" y="1836740"/>
                    <a:pt x="1458159" y="1836740"/>
                  </a:cubicBezTo>
                  <a:lnTo>
                    <a:pt x="68133" y="1836740"/>
                  </a:lnTo>
                  <a:cubicBezTo>
                    <a:pt x="30504" y="1836740"/>
                    <a:pt x="0" y="1806236"/>
                    <a:pt x="0" y="1768607"/>
                  </a:cubicBezTo>
                  <a:lnTo>
                    <a:pt x="0" y="68133"/>
                  </a:lnTo>
                  <a:cubicBezTo>
                    <a:pt x="0" y="30504"/>
                    <a:pt x="30504" y="0"/>
                    <a:pt x="68133" y="0"/>
                  </a:cubicBezTo>
                  <a:close/>
                </a:path>
              </a:pathLst>
            </a:custGeom>
            <a:solidFill>
              <a:srgbClr val="0097B2"/>
            </a:solidFill>
          </p:spPr>
        </p:sp>
        <p:sp>
          <p:nvSpPr>
            <p:cNvPr id="8" name="TextBox 8"/>
            <p:cNvSpPr txBox="1"/>
            <p:nvPr/>
          </p:nvSpPr>
          <p:spPr>
            <a:xfrm>
              <a:off x="0" y="-38100"/>
              <a:ext cx="1526291" cy="187484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07909" y="3289310"/>
            <a:ext cx="5558646" cy="5690266"/>
          </a:xfrm>
          <a:prstGeom prst="rect">
            <a:avLst/>
          </a:prstGeom>
        </p:spPr>
        <p:txBody>
          <a:bodyPr lIns="0" tIns="0" rIns="0" bIns="0" rtlCol="0" anchor="t">
            <a:spAutoFit/>
          </a:bodyPr>
          <a:lstStyle/>
          <a:p>
            <a:pPr algn="ctr">
              <a:lnSpc>
                <a:spcPts val="5248"/>
              </a:lnSpc>
              <a:spcBef>
                <a:spcPct val="0"/>
              </a:spcBef>
            </a:pPr>
            <a:r>
              <a:rPr lang="en-US" sz="3748">
                <a:solidFill>
                  <a:srgbClr val="FFFFFF"/>
                </a:solidFill>
                <a:latin typeface="Times New Roman Bold"/>
                <a:ea typeface="Times New Roman Bold"/>
                <a:cs typeface="Times New Roman Bold"/>
                <a:sym typeface="Times New Roman Bold"/>
              </a:rPr>
              <a:t>Arithmetic, Increment/Decrement, and Ternary Operators</a:t>
            </a:r>
          </a:p>
          <a:p>
            <a:pPr algn="ctr">
              <a:lnSpc>
                <a:spcPts val="4828"/>
              </a:lnSpc>
              <a:spcBef>
                <a:spcPct val="0"/>
              </a:spcBef>
            </a:pPr>
            <a:r>
              <a:rPr lang="en-US" sz="3448">
                <a:solidFill>
                  <a:srgbClr val="FFFFFF"/>
                </a:solidFill>
                <a:latin typeface="Times New Roman"/>
                <a:ea typeface="Times New Roman"/>
                <a:cs typeface="Times New Roman"/>
                <a:sym typeface="Times New Roman"/>
              </a:rPr>
              <a:t>Java supports a wide range of operators for performing mathematical operations, incrementing or decrementing values, and conditional expressions.</a:t>
            </a:r>
          </a:p>
        </p:txBody>
      </p:sp>
      <p:sp>
        <p:nvSpPr>
          <p:cNvPr id="10" name="TextBox 10"/>
          <p:cNvSpPr txBox="1"/>
          <p:nvPr/>
        </p:nvSpPr>
        <p:spPr>
          <a:xfrm>
            <a:off x="6815979" y="1853694"/>
            <a:ext cx="4656043" cy="6224936"/>
          </a:xfrm>
          <a:prstGeom prst="rect">
            <a:avLst/>
          </a:prstGeom>
        </p:spPr>
        <p:txBody>
          <a:bodyPr lIns="0" tIns="0" rIns="0" bIns="0" rtlCol="0" anchor="t">
            <a:spAutoFit/>
          </a:bodyPr>
          <a:lstStyle/>
          <a:p>
            <a:pPr algn="ctr">
              <a:lnSpc>
                <a:spcPts val="5108"/>
              </a:lnSpc>
              <a:spcBef>
                <a:spcPct val="0"/>
              </a:spcBef>
            </a:pPr>
            <a:r>
              <a:rPr lang="en-US" sz="3648">
                <a:solidFill>
                  <a:srgbClr val="FFFFFF"/>
                </a:solidFill>
                <a:latin typeface="Times New Roman Bold"/>
                <a:ea typeface="Times New Roman Bold"/>
                <a:cs typeface="Times New Roman Bold"/>
                <a:sym typeface="Times New Roman Bold"/>
              </a:rPr>
              <a:t>Relational and Boolean Logical Operators</a:t>
            </a:r>
          </a:p>
          <a:p>
            <a:pPr algn="ctr">
              <a:lnSpc>
                <a:spcPts val="4828"/>
              </a:lnSpc>
              <a:spcBef>
                <a:spcPct val="0"/>
              </a:spcBef>
            </a:pPr>
            <a:r>
              <a:rPr lang="en-US" sz="3448">
                <a:solidFill>
                  <a:srgbClr val="FFFFFF"/>
                </a:solidFill>
                <a:latin typeface="Times New Roman"/>
                <a:ea typeface="Times New Roman"/>
                <a:cs typeface="Times New Roman"/>
                <a:sym typeface="Times New Roman"/>
              </a:rPr>
              <a:t>Relational operators, such as &lt;, &gt;, and ==, allow for the comparison of values, while Boolean logical operators, like &amp;&amp;, ||, and !, enable complex logical operations.</a:t>
            </a:r>
          </a:p>
        </p:txBody>
      </p:sp>
      <p:grpSp>
        <p:nvGrpSpPr>
          <p:cNvPr id="11" name="Group 11"/>
          <p:cNvGrpSpPr/>
          <p:nvPr/>
        </p:nvGrpSpPr>
        <p:grpSpPr>
          <a:xfrm>
            <a:off x="12045097" y="2995806"/>
            <a:ext cx="5920242" cy="6973871"/>
            <a:chOff x="0" y="0"/>
            <a:chExt cx="1559241" cy="1836740"/>
          </a:xfrm>
        </p:grpSpPr>
        <p:sp>
          <p:nvSpPr>
            <p:cNvPr id="12" name="Freeform 12"/>
            <p:cNvSpPr/>
            <p:nvPr/>
          </p:nvSpPr>
          <p:spPr>
            <a:xfrm>
              <a:off x="0" y="0"/>
              <a:ext cx="1559241" cy="1836740"/>
            </a:xfrm>
            <a:custGeom>
              <a:avLst/>
              <a:gdLst/>
              <a:ahLst/>
              <a:cxnLst/>
              <a:rect l="l" t="t" r="r" b="b"/>
              <a:pathLst>
                <a:path w="1559241" h="1836740">
                  <a:moveTo>
                    <a:pt x="66693" y="0"/>
                  </a:moveTo>
                  <a:lnTo>
                    <a:pt x="1492548" y="0"/>
                  </a:lnTo>
                  <a:cubicBezTo>
                    <a:pt x="1510236" y="0"/>
                    <a:pt x="1527200" y="7027"/>
                    <a:pt x="1539707" y="19534"/>
                  </a:cubicBezTo>
                  <a:cubicBezTo>
                    <a:pt x="1552214" y="32041"/>
                    <a:pt x="1559241" y="49005"/>
                    <a:pt x="1559241" y="66693"/>
                  </a:cubicBezTo>
                  <a:lnTo>
                    <a:pt x="1559241" y="1770047"/>
                  </a:lnTo>
                  <a:cubicBezTo>
                    <a:pt x="1559241" y="1787735"/>
                    <a:pt x="1552214" y="1804698"/>
                    <a:pt x="1539707" y="1817206"/>
                  </a:cubicBezTo>
                  <a:cubicBezTo>
                    <a:pt x="1527200" y="1829713"/>
                    <a:pt x="1510236" y="1836740"/>
                    <a:pt x="1492548" y="1836740"/>
                  </a:cubicBezTo>
                  <a:lnTo>
                    <a:pt x="66693" y="1836740"/>
                  </a:lnTo>
                  <a:cubicBezTo>
                    <a:pt x="49005" y="1836740"/>
                    <a:pt x="32041" y="1829713"/>
                    <a:pt x="19534" y="1817206"/>
                  </a:cubicBezTo>
                  <a:cubicBezTo>
                    <a:pt x="7027" y="1804698"/>
                    <a:pt x="0" y="1787735"/>
                    <a:pt x="0" y="1770047"/>
                  </a:cubicBezTo>
                  <a:lnTo>
                    <a:pt x="0" y="66693"/>
                  </a:lnTo>
                  <a:cubicBezTo>
                    <a:pt x="0" y="49005"/>
                    <a:pt x="7027" y="32041"/>
                    <a:pt x="19534" y="19534"/>
                  </a:cubicBezTo>
                  <a:cubicBezTo>
                    <a:pt x="32041" y="7027"/>
                    <a:pt x="49005" y="0"/>
                    <a:pt x="66693" y="0"/>
                  </a:cubicBezTo>
                  <a:close/>
                </a:path>
              </a:pathLst>
            </a:custGeom>
            <a:solidFill>
              <a:srgbClr val="0097B2"/>
            </a:solidFill>
          </p:spPr>
        </p:sp>
        <p:sp>
          <p:nvSpPr>
            <p:cNvPr id="13" name="TextBox 13"/>
            <p:cNvSpPr txBox="1"/>
            <p:nvPr/>
          </p:nvSpPr>
          <p:spPr>
            <a:xfrm>
              <a:off x="0" y="-38100"/>
              <a:ext cx="1559241" cy="187484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2664245" y="3366229"/>
            <a:ext cx="4681946" cy="6080624"/>
          </a:xfrm>
          <a:prstGeom prst="rect">
            <a:avLst/>
          </a:prstGeom>
        </p:spPr>
        <p:txBody>
          <a:bodyPr lIns="0" tIns="0" rIns="0" bIns="0" rtlCol="0" anchor="t">
            <a:spAutoFit/>
          </a:bodyPr>
          <a:lstStyle/>
          <a:p>
            <a:pPr algn="ctr">
              <a:lnSpc>
                <a:spcPts val="5467"/>
              </a:lnSpc>
              <a:spcBef>
                <a:spcPct val="0"/>
              </a:spcBef>
            </a:pPr>
            <a:r>
              <a:rPr lang="en-US" sz="3905">
                <a:solidFill>
                  <a:srgbClr val="FFFFFF"/>
                </a:solidFill>
                <a:latin typeface="Times New Roman Bold"/>
                <a:ea typeface="Times New Roman Bold"/>
                <a:cs typeface="Times New Roman Bold"/>
                <a:sym typeface="Times New Roman Bold"/>
              </a:rPr>
              <a:t>Operator Precedence and Associativity</a:t>
            </a:r>
          </a:p>
          <a:p>
            <a:pPr algn="ctr">
              <a:lnSpc>
                <a:spcPts val="4627"/>
              </a:lnSpc>
              <a:spcBef>
                <a:spcPct val="0"/>
              </a:spcBef>
            </a:pPr>
            <a:r>
              <a:rPr lang="en-US" sz="3305">
                <a:solidFill>
                  <a:srgbClr val="FFFFFF"/>
                </a:solidFill>
                <a:latin typeface="Times New Roman"/>
                <a:ea typeface="Times New Roman"/>
                <a:cs typeface="Times New Roman"/>
                <a:sym typeface="Times New Roman"/>
              </a:rPr>
              <a:t>Java follows a well-defined order of operations, or precedence, and associativity rules that determine the sequence in which operators are evaluated.</a:t>
            </a:r>
          </a:p>
        </p:txBody>
      </p:sp>
      <p:sp>
        <p:nvSpPr>
          <p:cNvPr id="15" name="Freeform 15"/>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2"/>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grpSp>
        <p:nvGrpSpPr>
          <p:cNvPr id="2" name="Group 2"/>
          <p:cNvGrpSpPr/>
          <p:nvPr/>
        </p:nvGrpSpPr>
        <p:grpSpPr>
          <a:xfrm>
            <a:off x="1464808" y="693685"/>
            <a:ext cx="5651442" cy="3881356"/>
            <a:chOff x="0" y="0"/>
            <a:chExt cx="1488446" cy="1022250"/>
          </a:xfrm>
        </p:grpSpPr>
        <p:sp>
          <p:nvSpPr>
            <p:cNvPr id="3" name="Freeform 3"/>
            <p:cNvSpPr/>
            <p:nvPr/>
          </p:nvSpPr>
          <p:spPr>
            <a:xfrm>
              <a:off x="0" y="0"/>
              <a:ext cx="1488446" cy="1022250"/>
            </a:xfrm>
            <a:custGeom>
              <a:avLst/>
              <a:gdLst/>
              <a:ahLst/>
              <a:cxnLst/>
              <a:rect l="l" t="t" r="r" b="b"/>
              <a:pathLst>
                <a:path w="1488446" h="1022250">
                  <a:moveTo>
                    <a:pt x="69865" y="0"/>
                  </a:moveTo>
                  <a:lnTo>
                    <a:pt x="1418581" y="0"/>
                  </a:lnTo>
                  <a:cubicBezTo>
                    <a:pt x="1457166" y="0"/>
                    <a:pt x="1488446" y="31280"/>
                    <a:pt x="1488446" y="69865"/>
                  </a:cubicBezTo>
                  <a:lnTo>
                    <a:pt x="1488446" y="952385"/>
                  </a:lnTo>
                  <a:cubicBezTo>
                    <a:pt x="1488446" y="990971"/>
                    <a:pt x="1457166" y="1022250"/>
                    <a:pt x="1418581" y="1022250"/>
                  </a:cubicBezTo>
                  <a:lnTo>
                    <a:pt x="69865" y="1022250"/>
                  </a:lnTo>
                  <a:cubicBezTo>
                    <a:pt x="51336" y="1022250"/>
                    <a:pt x="33565" y="1014889"/>
                    <a:pt x="20463" y="1001787"/>
                  </a:cubicBezTo>
                  <a:cubicBezTo>
                    <a:pt x="7361" y="988685"/>
                    <a:pt x="0" y="970914"/>
                    <a:pt x="0" y="952385"/>
                  </a:cubicBezTo>
                  <a:lnTo>
                    <a:pt x="0" y="69865"/>
                  </a:lnTo>
                  <a:cubicBezTo>
                    <a:pt x="0" y="51336"/>
                    <a:pt x="7361" y="33565"/>
                    <a:pt x="20463" y="20463"/>
                  </a:cubicBezTo>
                  <a:cubicBezTo>
                    <a:pt x="33565" y="7361"/>
                    <a:pt x="51336" y="0"/>
                    <a:pt x="69865" y="0"/>
                  </a:cubicBezTo>
                  <a:close/>
                </a:path>
              </a:pathLst>
            </a:custGeom>
            <a:solidFill>
              <a:srgbClr val="0097B2"/>
            </a:solidFill>
          </p:spPr>
        </p:sp>
        <p:sp>
          <p:nvSpPr>
            <p:cNvPr id="4" name="TextBox 4"/>
            <p:cNvSpPr txBox="1"/>
            <p:nvPr/>
          </p:nvSpPr>
          <p:spPr>
            <a:xfrm>
              <a:off x="0" y="-38100"/>
              <a:ext cx="1488446" cy="10603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495225" y="5553955"/>
            <a:ext cx="5856669" cy="3881356"/>
            <a:chOff x="0" y="0"/>
            <a:chExt cx="1542497" cy="1022250"/>
          </a:xfrm>
        </p:grpSpPr>
        <p:sp>
          <p:nvSpPr>
            <p:cNvPr id="6" name="Freeform 6"/>
            <p:cNvSpPr/>
            <p:nvPr/>
          </p:nvSpPr>
          <p:spPr>
            <a:xfrm>
              <a:off x="0" y="0"/>
              <a:ext cx="1542497" cy="1022250"/>
            </a:xfrm>
            <a:custGeom>
              <a:avLst/>
              <a:gdLst/>
              <a:ahLst/>
              <a:cxnLst/>
              <a:rect l="l" t="t" r="r" b="b"/>
              <a:pathLst>
                <a:path w="1542497" h="1022250">
                  <a:moveTo>
                    <a:pt x="67417" y="0"/>
                  </a:moveTo>
                  <a:lnTo>
                    <a:pt x="1475080" y="0"/>
                  </a:lnTo>
                  <a:cubicBezTo>
                    <a:pt x="1492961" y="0"/>
                    <a:pt x="1510108" y="7103"/>
                    <a:pt x="1522751" y="19746"/>
                  </a:cubicBezTo>
                  <a:cubicBezTo>
                    <a:pt x="1535394" y="32389"/>
                    <a:pt x="1542497" y="49537"/>
                    <a:pt x="1542497" y="67417"/>
                  </a:cubicBezTo>
                  <a:lnTo>
                    <a:pt x="1542497" y="954833"/>
                  </a:lnTo>
                  <a:cubicBezTo>
                    <a:pt x="1542497" y="972713"/>
                    <a:pt x="1535394" y="989861"/>
                    <a:pt x="1522751" y="1002504"/>
                  </a:cubicBezTo>
                  <a:cubicBezTo>
                    <a:pt x="1510108" y="1015147"/>
                    <a:pt x="1492961" y="1022250"/>
                    <a:pt x="1475080" y="1022250"/>
                  </a:cubicBezTo>
                  <a:lnTo>
                    <a:pt x="67417" y="1022250"/>
                  </a:lnTo>
                  <a:cubicBezTo>
                    <a:pt x="49537" y="1022250"/>
                    <a:pt x="32389" y="1015147"/>
                    <a:pt x="19746" y="1002504"/>
                  </a:cubicBezTo>
                  <a:cubicBezTo>
                    <a:pt x="7103" y="989861"/>
                    <a:pt x="0" y="972713"/>
                    <a:pt x="0" y="954833"/>
                  </a:cubicBezTo>
                  <a:lnTo>
                    <a:pt x="0" y="67417"/>
                  </a:lnTo>
                  <a:cubicBezTo>
                    <a:pt x="0" y="49537"/>
                    <a:pt x="7103" y="32389"/>
                    <a:pt x="19746" y="19746"/>
                  </a:cubicBezTo>
                  <a:cubicBezTo>
                    <a:pt x="32389" y="7103"/>
                    <a:pt x="49537" y="0"/>
                    <a:pt x="67417" y="0"/>
                  </a:cubicBezTo>
                  <a:close/>
                </a:path>
              </a:pathLst>
            </a:custGeom>
            <a:solidFill>
              <a:srgbClr val="0097B2"/>
            </a:solidFill>
          </p:spPr>
        </p:sp>
        <p:sp>
          <p:nvSpPr>
            <p:cNvPr id="7" name="TextBox 7"/>
            <p:cNvSpPr txBox="1"/>
            <p:nvPr/>
          </p:nvSpPr>
          <p:spPr>
            <a:xfrm>
              <a:off x="0" y="-38100"/>
              <a:ext cx="1542497" cy="10603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227618" y="5710439"/>
            <a:ext cx="5916382" cy="3881356"/>
            <a:chOff x="0" y="0"/>
            <a:chExt cx="1558224" cy="1022250"/>
          </a:xfrm>
        </p:grpSpPr>
        <p:sp>
          <p:nvSpPr>
            <p:cNvPr id="9" name="Freeform 9"/>
            <p:cNvSpPr/>
            <p:nvPr/>
          </p:nvSpPr>
          <p:spPr>
            <a:xfrm>
              <a:off x="0" y="0"/>
              <a:ext cx="1558224" cy="1022250"/>
            </a:xfrm>
            <a:custGeom>
              <a:avLst/>
              <a:gdLst/>
              <a:ahLst/>
              <a:cxnLst/>
              <a:rect l="l" t="t" r="r" b="b"/>
              <a:pathLst>
                <a:path w="1558224" h="1022250">
                  <a:moveTo>
                    <a:pt x="66736" y="0"/>
                  </a:moveTo>
                  <a:lnTo>
                    <a:pt x="1491488" y="0"/>
                  </a:lnTo>
                  <a:cubicBezTo>
                    <a:pt x="1509187" y="0"/>
                    <a:pt x="1526162" y="7031"/>
                    <a:pt x="1538677" y="19547"/>
                  </a:cubicBezTo>
                  <a:cubicBezTo>
                    <a:pt x="1551193" y="32062"/>
                    <a:pt x="1558224" y="49037"/>
                    <a:pt x="1558224" y="66736"/>
                  </a:cubicBezTo>
                  <a:lnTo>
                    <a:pt x="1558224" y="955514"/>
                  </a:lnTo>
                  <a:cubicBezTo>
                    <a:pt x="1558224" y="992371"/>
                    <a:pt x="1528345" y="1022250"/>
                    <a:pt x="1491488" y="1022250"/>
                  </a:cubicBezTo>
                  <a:lnTo>
                    <a:pt x="66736" y="1022250"/>
                  </a:lnTo>
                  <a:cubicBezTo>
                    <a:pt x="49037" y="1022250"/>
                    <a:pt x="32062" y="1015219"/>
                    <a:pt x="19547" y="1002703"/>
                  </a:cubicBezTo>
                  <a:cubicBezTo>
                    <a:pt x="7031" y="990188"/>
                    <a:pt x="0" y="973213"/>
                    <a:pt x="0" y="955514"/>
                  </a:cubicBezTo>
                  <a:lnTo>
                    <a:pt x="0" y="66736"/>
                  </a:lnTo>
                  <a:cubicBezTo>
                    <a:pt x="0" y="49037"/>
                    <a:pt x="7031" y="32062"/>
                    <a:pt x="19547" y="19547"/>
                  </a:cubicBezTo>
                  <a:cubicBezTo>
                    <a:pt x="32062" y="7031"/>
                    <a:pt x="49037" y="0"/>
                    <a:pt x="66736" y="0"/>
                  </a:cubicBezTo>
                  <a:close/>
                </a:path>
              </a:pathLst>
            </a:custGeom>
            <a:solidFill>
              <a:srgbClr val="0097B2"/>
            </a:solidFill>
          </p:spPr>
        </p:sp>
        <p:sp>
          <p:nvSpPr>
            <p:cNvPr id="10" name="TextBox 10"/>
            <p:cNvSpPr txBox="1"/>
            <p:nvPr/>
          </p:nvSpPr>
          <p:spPr>
            <a:xfrm>
              <a:off x="0" y="-38100"/>
              <a:ext cx="1558224" cy="10603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673832" y="693685"/>
            <a:ext cx="5856669" cy="3881356"/>
            <a:chOff x="0" y="0"/>
            <a:chExt cx="1542497" cy="1022250"/>
          </a:xfrm>
        </p:grpSpPr>
        <p:sp>
          <p:nvSpPr>
            <p:cNvPr id="12" name="Freeform 12"/>
            <p:cNvSpPr/>
            <p:nvPr/>
          </p:nvSpPr>
          <p:spPr>
            <a:xfrm>
              <a:off x="0" y="0"/>
              <a:ext cx="1542497" cy="1022250"/>
            </a:xfrm>
            <a:custGeom>
              <a:avLst/>
              <a:gdLst/>
              <a:ahLst/>
              <a:cxnLst/>
              <a:rect l="l" t="t" r="r" b="b"/>
              <a:pathLst>
                <a:path w="1542497" h="1022250">
                  <a:moveTo>
                    <a:pt x="67417" y="0"/>
                  </a:moveTo>
                  <a:lnTo>
                    <a:pt x="1475080" y="0"/>
                  </a:lnTo>
                  <a:cubicBezTo>
                    <a:pt x="1492961" y="0"/>
                    <a:pt x="1510108" y="7103"/>
                    <a:pt x="1522751" y="19746"/>
                  </a:cubicBezTo>
                  <a:cubicBezTo>
                    <a:pt x="1535394" y="32389"/>
                    <a:pt x="1542497" y="49537"/>
                    <a:pt x="1542497" y="67417"/>
                  </a:cubicBezTo>
                  <a:lnTo>
                    <a:pt x="1542497" y="954833"/>
                  </a:lnTo>
                  <a:cubicBezTo>
                    <a:pt x="1542497" y="972713"/>
                    <a:pt x="1535394" y="989861"/>
                    <a:pt x="1522751" y="1002504"/>
                  </a:cubicBezTo>
                  <a:cubicBezTo>
                    <a:pt x="1510108" y="1015147"/>
                    <a:pt x="1492961" y="1022250"/>
                    <a:pt x="1475080" y="1022250"/>
                  </a:cubicBezTo>
                  <a:lnTo>
                    <a:pt x="67417" y="1022250"/>
                  </a:lnTo>
                  <a:cubicBezTo>
                    <a:pt x="49537" y="1022250"/>
                    <a:pt x="32389" y="1015147"/>
                    <a:pt x="19746" y="1002504"/>
                  </a:cubicBezTo>
                  <a:cubicBezTo>
                    <a:pt x="7103" y="989861"/>
                    <a:pt x="0" y="972713"/>
                    <a:pt x="0" y="954833"/>
                  </a:cubicBezTo>
                  <a:lnTo>
                    <a:pt x="0" y="67417"/>
                  </a:lnTo>
                  <a:cubicBezTo>
                    <a:pt x="0" y="49537"/>
                    <a:pt x="7103" y="32389"/>
                    <a:pt x="19746" y="19746"/>
                  </a:cubicBezTo>
                  <a:cubicBezTo>
                    <a:pt x="32389" y="7103"/>
                    <a:pt x="49537" y="0"/>
                    <a:pt x="67417" y="0"/>
                  </a:cubicBezTo>
                  <a:close/>
                </a:path>
              </a:pathLst>
            </a:custGeom>
            <a:solidFill>
              <a:srgbClr val="0097B2"/>
            </a:solidFill>
          </p:spPr>
        </p:sp>
        <p:sp>
          <p:nvSpPr>
            <p:cNvPr id="13" name="TextBox 13"/>
            <p:cNvSpPr txBox="1"/>
            <p:nvPr/>
          </p:nvSpPr>
          <p:spPr>
            <a:xfrm>
              <a:off x="0" y="-38100"/>
              <a:ext cx="1542497" cy="10603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695689" y="762368"/>
            <a:ext cx="5112720" cy="3654456"/>
          </a:xfrm>
          <a:prstGeom prst="rect">
            <a:avLst/>
          </a:prstGeom>
        </p:spPr>
        <p:txBody>
          <a:bodyPr lIns="0" tIns="0" rIns="0" bIns="0" rtlCol="0" anchor="t">
            <a:spAutoFit/>
          </a:bodyPr>
          <a:lstStyle/>
          <a:p>
            <a:pPr algn="ctr">
              <a:lnSpc>
                <a:spcPts val="5108"/>
              </a:lnSpc>
              <a:spcBef>
                <a:spcPct val="0"/>
              </a:spcBef>
            </a:pPr>
            <a:r>
              <a:rPr lang="en-US" sz="3648">
                <a:solidFill>
                  <a:srgbClr val="FFFFFF"/>
                </a:solidFill>
                <a:latin typeface="Times New Roman Bold"/>
                <a:ea typeface="Times New Roman Bold"/>
                <a:cs typeface="Times New Roman Bold"/>
                <a:sym typeface="Times New Roman Bold"/>
              </a:rPr>
              <a:t>Bitwise AND (&amp;)</a:t>
            </a:r>
          </a:p>
          <a:p>
            <a:pPr algn="ctr">
              <a:lnSpc>
                <a:spcPts val="4688"/>
              </a:lnSpc>
              <a:spcBef>
                <a:spcPct val="0"/>
              </a:spcBef>
            </a:pPr>
            <a:r>
              <a:rPr lang="en-US" sz="3348">
                <a:solidFill>
                  <a:srgbClr val="FFFFFF"/>
                </a:solidFill>
                <a:latin typeface="Times New Roman"/>
                <a:ea typeface="Times New Roman"/>
                <a:cs typeface="Times New Roman"/>
                <a:sym typeface="Times New Roman"/>
              </a:rPr>
              <a:t>The bitwise AND operator performs a bit-by-bit comparison, setting the resulting bit to 1 if both input bits are 1.</a:t>
            </a:r>
          </a:p>
        </p:txBody>
      </p:sp>
      <p:sp>
        <p:nvSpPr>
          <p:cNvPr id="15" name="TextBox 15"/>
          <p:cNvSpPr txBox="1"/>
          <p:nvPr/>
        </p:nvSpPr>
        <p:spPr>
          <a:xfrm>
            <a:off x="9075663" y="885825"/>
            <a:ext cx="5199315" cy="3028423"/>
          </a:xfrm>
          <a:prstGeom prst="rect">
            <a:avLst/>
          </a:prstGeom>
        </p:spPr>
        <p:txBody>
          <a:bodyPr lIns="0" tIns="0" rIns="0" bIns="0" rtlCol="0" anchor="t">
            <a:spAutoFit/>
          </a:bodyPr>
          <a:lstStyle/>
          <a:p>
            <a:pPr algn="ctr">
              <a:lnSpc>
                <a:spcPts val="4824"/>
              </a:lnSpc>
              <a:spcBef>
                <a:spcPct val="0"/>
              </a:spcBef>
            </a:pPr>
            <a:r>
              <a:rPr lang="en-US" sz="3445">
                <a:solidFill>
                  <a:srgbClr val="FFFFFF"/>
                </a:solidFill>
                <a:latin typeface="Times New Roman Bold"/>
                <a:ea typeface="Times New Roman Bold"/>
                <a:cs typeface="Times New Roman Bold"/>
                <a:sym typeface="Times New Roman Bold"/>
              </a:rPr>
              <a:t>Bitwise OR (|)</a:t>
            </a:r>
          </a:p>
          <a:p>
            <a:pPr algn="ctr">
              <a:lnSpc>
                <a:spcPts val="4684"/>
              </a:lnSpc>
              <a:spcBef>
                <a:spcPct val="0"/>
              </a:spcBef>
            </a:pPr>
            <a:r>
              <a:rPr lang="en-US" sz="3345">
                <a:solidFill>
                  <a:srgbClr val="FFFFFF"/>
                </a:solidFill>
                <a:latin typeface="Times New Roman"/>
                <a:ea typeface="Times New Roman"/>
                <a:cs typeface="Times New Roman"/>
                <a:sym typeface="Times New Roman"/>
              </a:rPr>
              <a:t>The bitwise OR operator sets the resulting bit to 1 if either or both of the input bits are 1.</a:t>
            </a:r>
          </a:p>
        </p:txBody>
      </p:sp>
      <p:sp>
        <p:nvSpPr>
          <p:cNvPr id="16" name="TextBox 16"/>
          <p:cNvSpPr txBox="1"/>
          <p:nvPr/>
        </p:nvSpPr>
        <p:spPr>
          <a:xfrm>
            <a:off x="3585993" y="5798171"/>
            <a:ext cx="4737870" cy="3582066"/>
          </a:xfrm>
          <a:prstGeom prst="rect">
            <a:avLst/>
          </a:prstGeom>
        </p:spPr>
        <p:txBody>
          <a:bodyPr lIns="0" tIns="0" rIns="0" bIns="0" rtlCol="0" anchor="t">
            <a:spAutoFit/>
          </a:bodyPr>
          <a:lstStyle/>
          <a:p>
            <a:pPr algn="ctr">
              <a:lnSpc>
                <a:spcPts val="4688"/>
              </a:lnSpc>
              <a:spcBef>
                <a:spcPct val="0"/>
              </a:spcBef>
            </a:pPr>
            <a:r>
              <a:rPr lang="en-US" sz="3348">
                <a:solidFill>
                  <a:srgbClr val="FFFFFF"/>
                </a:solidFill>
                <a:latin typeface="Times New Roman"/>
                <a:ea typeface="Times New Roman"/>
                <a:cs typeface="Times New Roman"/>
                <a:sym typeface="Times New Roman"/>
              </a:rPr>
              <a:t>Bitwise XOR (^)</a:t>
            </a:r>
          </a:p>
          <a:p>
            <a:pPr algn="ctr">
              <a:lnSpc>
                <a:spcPts val="4688"/>
              </a:lnSpc>
              <a:spcBef>
                <a:spcPct val="0"/>
              </a:spcBef>
            </a:pPr>
            <a:r>
              <a:rPr lang="en-US" sz="3348">
                <a:solidFill>
                  <a:srgbClr val="FFFFFF"/>
                </a:solidFill>
                <a:latin typeface="Times New Roman"/>
                <a:ea typeface="Times New Roman"/>
                <a:cs typeface="Times New Roman"/>
                <a:sym typeface="Times New Roman"/>
              </a:rPr>
              <a:t>The bitwise XOR operator sets the resulting bit to 1 if either, but not both, of the input bits are 1.</a:t>
            </a:r>
          </a:p>
        </p:txBody>
      </p:sp>
      <p:sp>
        <p:nvSpPr>
          <p:cNvPr id="17" name="TextBox 17"/>
          <p:cNvSpPr txBox="1"/>
          <p:nvPr/>
        </p:nvSpPr>
        <p:spPr>
          <a:xfrm>
            <a:off x="10674798" y="5984348"/>
            <a:ext cx="5314325" cy="2437796"/>
          </a:xfrm>
          <a:prstGeom prst="rect">
            <a:avLst/>
          </a:prstGeom>
        </p:spPr>
        <p:txBody>
          <a:bodyPr lIns="0" tIns="0" rIns="0" bIns="0" rtlCol="0" anchor="t">
            <a:spAutoFit/>
          </a:bodyPr>
          <a:lstStyle/>
          <a:p>
            <a:pPr algn="ctr">
              <a:lnSpc>
                <a:spcPts val="4828"/>
              </a:lnSpc>
              <a:spcBef>
                <a:spcPct val="0"/>
              </a:spcBef>
            </a:pPr>
            <a:r>
              <a:rPr lang="en-US" sz="3448">
                <a:solidFill>
                  <a:srgbClr val="FFFFFF"/>
                </a:solidFill>
                <a:latin typeface="Times New Roman Bold"/>
                <a:ea typeface="Times New Roman Bold"/>
                <a:cs typeface="Times New Roman Bold"/>
                <a:sym typeface="Times New Roman Bold"/>
              </a:rPr>
              <a:t>Bitwise NOT (~)</a:t>
            </a:r>
          </a:p>
          <a:p>
            <a:pPr algn="ctr">
              <a:lnSpc>
                <a:spcPts val="4688"/>
              </a:lnSpc>
              <a:spcBef>
                <a:spcPct val="0"/>
              </a:spcBef>
            </a:pPr>
            <a:r>
              <a:rPr lang="en-US" sz="3348">
                <a:solidFill>
                  <a:srgbClr val="FFFFFF"/>
                </a:solidFill>
                <a:latin typeface="Times New Roman"/>
                <a:ea typeface="Times New Roman"/>
                <a:cs typeface="Times New Roman"/>
                <a:sym typeface="Times New Roman"/>
              </a:rPr>
              <a:t>The bitwise NOT operator flips the bits, changing 1 to 0 and 0 to 1.</a:t>
            </a:r>
          </a:p>
        </p:txBody>
      </p:sp>
      <p:sp>
        <p:nvSpPr>
          <p:cNvPr id="18" name="Freeform 18"/>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2"/>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Freeform 2"/>
          <p:cNvSpPr/>
          <p:nvPr/>
        </p:nvSpPr>
        <p:spPr>
          <a:xfrm>
            <a:off x="8707892" y="3218575"/>
            <a:ext cx="8970250" cy="5124800"/>
          </a:xfrm>
          <a:custGeom>
            <a:avLst/>
            <a:gdLst/>
            <a:ahLst/>
            <a:cxnLst/>
            <a:rect l="l" t="t" r="r" b="b"/>
            <a:pathLst>
              <a:path w="8970250" h="5124800">
                <a:moveTo>
                  <a:pt x="0" y="0"/>
                </a:moveTo>
                <a:lnTo>
                  <a:pt x="8970250" y="0"/>
                </a:lnTo>
                <a:lnTo>
                  <a:pt x="8970250" y="5124801"/>
                </a:lnTo>
                <a:lnTo>
                  <a:pt x="0" y="5124801"/>
                </a:lnTo>
                <a:lnTo>
                  <a:pt x="0" y="0"/>
                </a:lnTo>
                <a:close/>
              </a:path>
            </a:pathLst>
          </a:custGeom>
          <a:blipFill>
            <a:blip r:embed="rId2"/>
            <a:stretch>
              <a:fillRect/>
            </a:stretch>
          </a:blipFill>
        </p:spPr>
      </p:sp>
      <p:sp>
        <p:nvSpPr>
          <p:cNvPr id="3" name="TextBox 3"/>
          <p:cNvSpPr txBox="1"/>
          <p:nvPr/>
        </p:nvSpPr>
        <p:spPr>
          <a:xfrm>
            <a:off x="2836349" y="187968"/>
            <a:ext cx="12256154" cy="1395715"/>
          </a:xfrm>
          <a:prstGeom prst="rect">
            <a:avLst/>
          </a:prstGeom>
        </p:spPr>
        <p:txBody>
          <a:bodyPr lIns="0" tIns="0" rIns="0" bIns="0" rtlCol="0" anchor="t">
            <a:spAutoFit/>
          </a:bodyPr>
          <a:lstStyle/>
          <a:p>
            <a:pPr algn="ctr">
              <a:lnSpc>
                <a:spcPts val="10220"/>
              </a:lnSpc>
              <a:spcBef>
                <a:spcPct val="0"/>
              </a:spcBef>
            </a:pPr>
            <a:r>
              <a:rPr lang="en-US" sz="7300">
                <a:solidFill>
                  <a:srgbClr val="F6F6F6"/>
                </a:solidFill>
                <a:latin typeface="Times New Roman Bold"/>
                <a:ea typeface="Times New Roman Bold"/>
                <a:cs typeface="Times New Roman Bold"/>
                <a:sym typeface="Times New Roman Bold"/>
              </a:rPr>
              <a:t>CONTROL STATEMENTS</a:t>
            </a:r>
          </a:p>
        </p:txBody>
      </p:sp>
      <p:sp>
        <p:nvSpPr>
          <p:cNvPr id="4" name="TextBox 4"/>
          <p:cNvSpPr txBox="1"/>
          <p:nvPr/>
        </p:nvSpPr>
        <p:spPr>
          <a:xfrm>
            <a:off x="1209454" y="3616830"/>
            <a:ext cx="7009686" cy="3486915"/>
          </a:xfrm>
          <a:prstGeom prst="rect">
            <a:avLst/>
          </a:prstGeom>
        </p:spPr>
        <p:txBody>
          <a:bodyPr lIns="0" tIns="0" rIns="0" bIns="0" rtlCol="0" anchor="t">
            <a:spAutoFit/>
          </a:bodyPr>
          <a:lstStyle/>
          <a:p>
            <a:pPr marL="906775" lvl="1" indent="-453388" algn="l">
              <a:lnSpc>
                <a:spcPts val="9533"/>
              </a:lnSpc>
              <a:buFont typeface="Arial"/>
              <a:buChar char="•"/>
            </a:pPr>
            <a:r>
              <a:rPr lang="en-US" sz="4199">
                <a:solidFill>
                  <a:srgbClr val="F6F6F6"/>
                </a:solidFill>
                <a:latin typeface="Canva Sans"/>
                <a:ea typeface="Canva Sans"/>
                <a:cs typeface="Canva Sans"/>
                <a:sym typeface="Canva Sans"/>
              </a:rPr>
              <a:t>Conditional Statements</a:t>
            </a:r>
          </a:p>
          <a:p>
            <a:pPr marL="906775" lvl="1" indent="-453388" algn="l">
              <a:lnSpc>
                <a:spcPts val="9533"/>
              </a:lnSpc>
              <a:buFont typeface="Arial"/>
              <a:buChar char="•"/>
            </a:pPr>
            <a:r>
              <a:rPr lang="en-US" sz="4199">
                <a:solidFill>
                  <a:srgbClr val="F6F6F6"/>
                </a:solidFill>
                <a:latin typeface="Canva Sans"/>
                <a:ea typeface="Canva Sans"/>
                <a:cs typeface="Canva Sans"/>
                <a:sym typeface="Canva Sans"/>
              </a:rPr>
              <a:t>Iterative Statements</a:t>
            </a:r>
          </a:p>
          <a:p>
            <a:pPr marL="906775" lvl="1" indent="-453388" algn="l">
              <a:lnSpc>
                <a:spcPts val="9533"/>
              </a:lnSpc>
              <a:buFont typeface="Arial"/>
              <a:buChar char="•"/>
            </a:pPr>
            <a:r>
              <a:rPr lang="en-US" sz="4199">
                <a:solidFill>
                  <a:srgbClr val="F6F6F6"/>
                </a:solidFill>
                <a:latin typeface="Canva Sans"/>
                <a:ea typeface="Canva Sans"/>
                <a:cs typeface="Canva Sans"/>
                <a:sym typeface="Canva Sans"/>
              </a:rPr>
              <a:t>Jump statements</a:t>
            </a:r>
          </a:p>
        </p:txBody>
      </p:sp>
      <p:sp>
        <p:nvSpPr>
          <p:cNvPr id="5" name="Freeform 5"/>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3"/>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Freeform 2"/>
          <p:cNvSpPr/>
          <p:nvPr/>
        </p:nvSpPr>
        <p:spPr>
          <a:xfrm>
            <a:off x="12116415" y="2686683"/>
            <a:ext cx="5650513" cy="6093691"/>
          </a:xfrm>
          <a:custGeom>
            <a:avLst/>
            <a:gdLst/>
            <a:ahLst/>
            <a:cxnLst/>
            <a:rect l="l" t="t" r="r" b="b"/>
            <a:pathLst>
              <a:path w="5650513" h="6093691">
                <a:moveTo>
                  <a:pt x="0" y="0"/>
                </a:moveTo>
                <a:lnTo>
                  <a:pt x="5650514" y="0"/>
                </a:lnTo>
                <a:lnTo>
                  <a:pt x="5650514" y="6093691"/>
                </a:lnTo>
                <a:lnTo>
                  <a:pt x="0" y="6093691"/>
                </a:lnTo>
                <a:lnTo>
                  <a:pt x="0" y="0"/>
                </a:lnTo>
                <a:close/>
              </a:path>
            </a:pathLst>
          </a:custGeom>
          <a:blipFill>
            <a:blip r:embed="rId2"/>
            <a:stretch>
              <a:fillRect/>
            </a:stretch>
          </a:blipFill>
        </p:spPr>
      </p:sp>
      <p:grpSp>
        <p:nvGrpSpPr>
          <p:cNvPr id="3" name="Group 3"/>
          <p:cNvGrpSpPr/>
          <p:nvPr/>
        </p:nvGrpSpPr>
        <p:grpSpPr>
          <a:xfrm>
            <a:off x="211400" y="1445563"/>
            <a:ext cx="10371670" cy="4112237"/>
            <a:chOff x="0" y="0"/>
            <a:chExt cx="2731633" cy="1083058"/>
          </a:xfrm>
        </p:grpSpPr>
        <p:sp>
          <p:nvSpPr>
            <p:cNvPr id="4" name="Freeform 4"/>
            <p:cNvSpPr/>
            <p:nvPr/>
          </p:nvSpPr>
          <p:spPr>
            <a:xfrm>
              <a:off x="0" y="0"/>
              <a:ext cx="2731633" cy="1083058"/>
            </a:xfrm>
            <a:custGeom>
              <a:avLst/>
              <a:gdLst/>
              <a:ahLst/>
              <a:cxnLst/>
              <a:rect l="l" t="t" r="r" b="b"/>
              <a:pathLst>
                <a:path w="2731633" h="1083058">
                  <a:moveTo>
                    <a:pt x="0" y="0"/>
                  </a:moveTo>
                  <a:lnTo>
                    <a:pt x="2731633" y="0"/>
                  </a:lnTo>
                  <a:lnTo>
                    <a:pt x="2731633" y="1083058"/>
                  </a:lnTo>
                  <a:lnTo>
                    <a:pt x="0" y="1083058"/>
                  </a:lnTo>
                  <a:close/>
                </a:path>
              </a:pathLst>
            </a:custGeom>
            <a:solidFill>
              <a:srgbClr val="0E0857"/>
            </a:solidFill>
          </p:spPr>
        </p:sp>
        <p:sp>
          <p:nvSpPr>
            <p:cNvPr id="5" name="TextBox 5"/>
            <p:cNvSpPr txBox="1"/>
            <p:nvPr/>
          </p:nvSpPr>
          <p:spPr>
            <a:xfrm>
              <a:off x="0" y="-142875"/>
              <a:ext cx="2731633" cy="1225933"/>
            </a:xfrm>
            <a:prstGeom prst="rect">
              <a:avLst/>
            </a:prstGeom>
          </p:spPr>
          <p:txBody>
            <a:bodyPr lIns="50800" tIns="50800" rIns="50800" bIns="50800" rtlCol="0" anchor="ctr"/>
            <a:lstStyle/>
            <a:p>
              <a:pPr algn="l">
                <a:lnSpc>
                  <a:spcPts val="5039"/>
                </a:lnSpc>
              </a:pPr>
              <a:r>
                <a:rPr lang="en-US" sz="3599">
                  <a:solidFill>
                    <a:srgbClr val="F6F6F6"/>
                  </a:solidFill>
                  <a:latin typeface="Times New Roman"/>
                  <a:ea typeface="Times New Roman"/>
                  <a:cs typeface="Times New Roman"/>
                  <a:sym typeface="Times New Roman"/>
                </a:rPr>
                <a:t>In Java, the if-else statement is used to execute code based on a condition. If the condition is true, the code within the if block runs; otherwise, the code in the else block executes. This allows for decision-making in your programs.</a:t>
              </a:r>
            </a:p>
          </p:txBody>
        </p:sp>
      </p:grpSp>
      <p:sp>
        <p:nvSpPr>
          <p:cNvPr id="6" name="TextBox 6"/>
          <p:cNvSpPr txBox="1"/>
          <p:nvPr/>
        </p:nvSpPr>
        <p:spPr>
          <a:xfrm>
            <a:off x="-165101" y="34624"/>
            <a:ext cx="7386962" cy="1143236"/>
          </a:xfrm>
          <a:prstGeom prst="rect">
            <a:avLst/>
          </a:prstGeom>
        </p:spPr>
        <p:txBody>
          <a:bodyPr lIns="0" tIns="0" rIns="0" bIns="0" rtlCol="0" anchor="t">
            <a:spAutoFit/>
          </a:bodyPr>
          <a:lstStyle/>
          <a:p>
            <a:pPr algn="ctr">
              <a:lnSpc>
                <a:spcPts val="8353"/>
              </a:lnSpc>
              <a:spcBef>
                <a:spcPct val="0"/>
              </a:spcBef>
            </a:pPr>
            <a:r>
              <a:rPr lang="en-US" sz="5966">
                <a:solidFill>
                  <a:srgbClr val="F6F6F6"/>
                </a:solidFill>
                <a:latin typeface="Times New Roman Bold"/>
                <a:ea typeface="Times New Roman Bold"/>
                <a:cs typeface="Times New Roman Bold"/>
                <a:sym typeface="Times New Roman Bold"/>
              </a:rPr>
              <a:t>if-else statements</a:t>
            </a:r>
          </a:p>
        </p:txBody>
      </p:sp>
      <p:sp>
        <p:nvSpPr>
          <p:cNvPr id="7" name="TextBox 7"/>
          <p:cNvSpPr txBox="1"/>
          <p:nvPr/>
        </p:nvSpPr>
        <p:spPr>
          <a:xfrm>
            <a:off x="211400" y="5700675"/>
            <a:ext cx="7837051" cy="2991516"/>
          </a:xfrm>
          <a:prstGeom prst="rect">
            <a:avLst/>
          </a:prstGeom>
        </p:spPr>
        <p:txBody>
          <a:bodyPr lIns="0" tIns="0" rIns="0" bIns="0" rtlCol="0" anchor="t">
            <a:spAutoFit/>
          </a:bodyPr>
          <a:lstStyle/>
          <a:p>
            <a:pPr algn="ctr">
              <a:lnSpc>
                <a:spcPts val="4688"/>
              </a:lnSpc>
              <a:spcBef>
                <a:spcPct val="0"/>
              </a:spcBef>
            </a:pPr>
            <a:r>
              <a:rPr lang="en-US" sz="3348">
                <a:solidFill>
                  <a:srgbClr val="F6F6F6"/>
                </a:solidFill>
                <a:latin typeface="Times New Roman"/>
                <a:ea typeface="Times New Roman"/>
                <a:cs typeface="Times New Roman"/>
                <a:sym typeface="Times New Roman"/>
              </a:rPr>
              <a:t>if (condition) {</a:t>
            </a:r>
          </a:p>
          <a:p>
            <a:pPr algn="ctr">
              <a:lnSpc>
                <a:spcPts val="4688"/>
              </a:lnSpc>
              <a:spcBef>
                <a:spcPct val="0"/>
              </a:spcBef>
            </a:pPr>
            <a:r>
              <a:rPr lang="en-US" sz="3348">
                <a:solidFill>
                  <a:srgbClr val="F6F6F6"/>
                </a:solidFill>
                <a:latin typeface="Times New Roman"/>
                <a:ea typeface="Times New Roman"/>
                <a:cs typeface="Times New Roman"/>
                <a:sym typeface="Times New Roman"/>
              </a:rPr>
              <a:t>    // Code to execute if the condition is true</a:t>
            </a:r>
          </a:p>
          <a:p>
            <a:pPr algn="ctr">
              <a:lnSpc>
                <a:spcPts val="4688"/>
              </a:lnSpc>
              <a:spcBef>
                <a:spcPct val="0"/>
              </a:spcBef>
            </a:pPr>
            <a:r>
              <a:rPr lang="en-US" sz="3348">
                <a:solidFill>
                  <a:srgbClr val="F6F6F6"/>
                </a:solidFill>
                <a:latin typeface="Times New Roman"/>
                <a:ea typeface="Times New Roman"/>
                <a:cs typeface="Times New Roman"/>
                <a:sym typeface="Times New Roman"/>
              </a:rPr>
              <a:t>} else {</a:t>
            </a:r>
          </a:p>
          <a:p>
            <a:pPr algn="ctr">
              <a:lnSpc>
                <a:spcPts val="4688"/>
              </a:lnSpc>
              <a:spcBef>
                <a:spcPct val="0"/>
              </a:spcBef>
            </a:pPr>
            <a:r>
              <a:rPr lang="en-US" sz="3348">
                <a:solidFill>
                  <a:srgbClr val="F6F6F6"/>
                </a:solidFill>
                <a:latin typeface="Times New Roman"/>
                <a:ea typeface="Times New Roman"/>
                <a:cs typeface="Times New Roman"/>
                <a:sym typeface="Times New Roman"/>
              </a:rPr>
              <a:t>    // Code to execute if the condition is false</a:t>
            </a:r>
          </a:p>
          <a:p>
            <a:pPr algn="l">
              <a:lnSpc>
                <a:spcPts val="4688"/>
              </a:lnSpc>
              <a:spcBef>
                <a:spcPct val="0"/>
              </a:spcBef>
            </a:pPr>
            <a:r>
              <a:rPr lang="en-US" sz="3348">
                <a:solidFill>
                  <a:srgbClr val="F6F6F6"/>
                </a:solidFill>
                <a:latin typeface="Times New Roman"/>
                <a:ea typeface="Times New Roman"/>
                <a:cs typeface="Times New Roman"/>
                <a:sym typeface="Times New Roman"/>
              </a:rPr>
              <a:t>}</a:t>
            </a:r>
          </a:p>
        </p:txBody>
      </p:sp>
      <p:sp>
        <p:nvSpPr>
          <p:cNvPr id="8" name="Freeform 8"/>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3"/>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Freeform 2"/>
          <p:cNvSpPr/>
          <p:nvPr/>
        </p:nvSpPr>
        <p:spPr>
          <a:xfrm>
            <a:off x="10497982" y="2321170"/>
            <a:ext cx="7482177" cy="6106422"/>
          </a:xfrm>
          <a:custGeom>
            <a:avLst/>
            <a:gdLst/>
            <a:ahLst/>
            <a:cxnLst/>
            <a:rect l="l" t="t" r="r" b="b"/>
            <a:pathLst>
              <a:path w="7482177" h="6106422">
                <a:moveTo>
                  <a:pt x="0" y="0"/>
                </a:moveTo>
                <a:lnTo>
                  <a:pt x="7482177" y="0"/>
                </a:lnTo>
                <a:lnTo>
                  <a:pt x="7482177" y="6106422"/>
                </a:lnTo>
                <a:lnTo>
                  <a:pt x="0" y="6106422"/>
                </a:lnTo>
                <a:lnTo>
                  <a:pt x="0" y="0"/>
                </a:lnTo>
                <a:close/>
              </a:path>
            </a:pathLst>
          </a:custGeom>
          <a:blipFill>
            <a:blip r:embed="rId2"/>
            <a:stretch>
              <a:fillRect/>
            </a:stretch>
          </a:blipFill>
        </p:spPr>
      </p:sp>
      <p:sp>
        <p:nvSpPr>
          <p:cNvPr id="3" name="TextBox 3"/>
          <p:cNvSpPr txBox="1"/>
          <p:nvPr/>
        </p:nvSpPr>
        <p:spPr>
          <a:xfrm>
            <a:off x="424928" y="175005"/>
            <a:ext cx="12256154" cy="1126490"/>
          </a:xfrm>
          <a:prstGeom prst="rect">
            <a:avLst/>
          </a:prstGeom>
        </p:spPr>
        <p:txBody>
          <a:bodyPr lIns="0" tIns="0" rIns="0" bIns="0" rtlCol="0" anchor="t">
            <a:spAutoFit/>
          </a:bodyPr>
          <a:lstStyle/>
          <a:p>
            <a:pPr algn="l">
              <a:lnSpc>
                <a:spcPts val="8260"/>
              </a:lnSpc>
              <a:spcBef>
                <a:spcPct val="0"/>
              </a:spcBef>
            </a:pPr>
            <a:r>
              <a:rPr lang="en-US" sz="5900">
                <a:solidFill>
                  <a:srgbClr val="F6F6F6"/>
                </a:solidFill>
                <a:latin typeface="Times New Roman Bold"/>
                <a:ea typeface="Times New Roman Bold"/>
                <a:cs typeface="Times New Roman Bold"/>
                <a:sym typeface="Times New Roman Bold"/>
              </a:rPr>
              <a:t>Nested if</a:t>
            </a:r>
          </a:p>
        </p:txBody>
      </p:sp>
      <p:sp>
        <p:nvSpPr>
          <p:cNvPr id="4" name="TextBox 4"/>
          <p:cNvSpPr txBox="1"/>
          <p:nvPr/>
        </p:nvSpPr>
        <p:spPr>
          <a:xfrm>
            <a:off x="424928" y="1739305"/>
            <a:ext cx="8719072" cy="2991516"/>
          </a:xfrm>
          <a:prstGeom prst="rect">
            <a:avLst/>
          </a:prstGeom>
        </p:spPr>
        <p:txBody>
          <a:bodyPr lIns="0" tIns="0" rIns="0" bIns="0" rtlCol="0" anchor="t">
            <a:spAutoFit/>
          </a:bodyPr>
          <a:lstStyle/>
          <a:p>
            <a:pPr algn="l">
              <a:lnSpc>
                <a:spcPts val="4688"/>
              </a:lnSpc>
              <a:spcBef>
                <a:spcPct val="0"/>
              </a:spcBef>
            </a:pPr>
            <a:r>
              <a:rPr lang="en-US" sz="3348">
                <a:solidFill>
                  <a:srgbClr val="F6F6F6"/>
                </a:solidFill>
                <a:latin typeface="Times New Roman"/>
                <a:ea typeface="Times New Roman"/>
                <a:cs typeface="Times New Roman"/>
                <a:sym typeface="Times New Roman"/>
              </a:rPr>
              <a:t>A nested if in Java is an if statement placed inside another if or else block. This structure allows you to check multiple conditions in a hierarchical manner, where the inner if block is evaluated only if the outer if condition is true.</a:t>
            </a:r>
          </a:p>
        </p:txBody>
      </p:sp>
      <p:sp>
        <p:nvSpPr>
          <p:cNvPr id="5" name="TextBox 5"/>
          <p:cNvSpPr txBox="1"/>
          <p:nvPr/>
        </p:nvSpPr>
        <p:spPr>
          <a:xfrm>
            <a:off x="1287963" y="5250556"/>
            <a:ext cx="8173059" cy="3582066"/>
          </a:xfrm>
          <a:prstGeom prst="rect">
            <a:avLst/>
          </a:prstGeom>
        </p:spPr>
        <p:txBody>
          <a:bodyPr lIns="0" tIns="0" rIns="0" bIns="0" rtlCol="0" anchor="t">
            <a:spAutoFit/>
          </a:bodyPr>
          <a:lstStyle/>
          <a:p>
            <a:pPr algn="l">
              <a:lnSpc>
                <a:spcPts val="4688"/>
              </a:lnSpc>
              <a:spcBef>
                <a:spcPct val="0"/>
              </a:spcBef>
            </a:pPr>
            <a:r>
              <a:rPr lang="en-US" sz="3348">
                <a:solidFill>
                  <a:srgbClr val="F6F6F6"/>
                </a:solidFill>
                <a:latin typeface="Times New Roman"/>
                <a:ea typeface="Times New Roman"/>
                <a:cs typeface="Times New Roman"/>
                <a:sym typeface="Times New Roman"/>
              </a:rPr>
              <a:t>if (condition1) {</a:t>
            </a:r>
          </a:p>
          <a:p>
            <a:pPr algn="l">
              <a:lnSpc>
                <a:spcPts val="4688"/>
              </a:lnSpc>
              <a:spcBef>
                <a:spcPct val="0"/>
              </a:spcBef>
            </a:pPr>
            <a:r>
              <a:rPr lang="en-US" sz="3348">
                <a:solidFill>
                  <a:srgbClr val="F6F6F6"/>
                </a:solidFill>
                <a:latin typeface="Times New Roman"/>
                <a:ea typeface="Times New Roman"/>
                <a:cs typeface="Times New Roman"/>
                <a:sym typeface="Times New Roman"/>
              </a:rPr>
              <a:t>    if (condition2) {</a:t>
            </a:r>
          </a:p>
          <a:p>
            <a:pPr algn="l">
              <a:lnSpc>
                <a:spcPts val="4688"/>
              </a:lnSpc>
              <a:spcBef>
                <a:spcPct val="0"/>
              </a:spcBef>
            </a:pPr>
            <a:r>
              <a:rPr lang="en-US" sz="3348">
                <a:solidFill>
                  <a:srgbClr val="F6F6F6"/>
                </a:solidFill>
                <a:latin typeface="Times New Roman"/>
                <a:ea typeface="Times New Roman"/>
                <a:cs typeface="Times New Roman"/>
                <a:sym typeface="Times New Roman"/>
              </a:rPr>
              <a:t>        // Code to execute if both condition1 and condition2 are true</a:t>
            </a:r>
          </a:p>
          <a:p>
            <a:pPr algn="l">
              <a:lnSpc>
                <a:spcPts val="4688"/>
              </a:lnSpc>
              <a:spcBef>
                <a:spcPct val="0"/>
              </a:spcBef>
            </a:pPr>
            <a:r>
              <a:rPr lang="en-US" sz="3348">
                <a:solidFill>
                  <a:srgbClr val="F6F6F6"/>
                </a:solidFill>
                <a:latin typeface="Times New Roman"/>
                <a:ea typeface="Times New Roman"/>
                <a:cs typeface="Times New Roman"/>
                <a:sym typeface="Times New Roman"/>
              </a:rPr>
              <a:t>    }</a:t>
            </a:r>
          </a:p>
          <a:p>
            <a:pPr algn="l">
              <a:lnSpc>
                <a:spcPts val="4688"/>
              </a:lnSpc>
              <a:spcBef>
                <a:spcPct val="0"/>
              </a:spcBef>
            </a:pPr>
            <a:r>
              <a:rPr lang="en-US" sz="3348">
                <a:solidFill>
                  <a:srgbClr val="F6F6F6"/>
                </a:solidFill>
                <a:latin typeface="Times New Roman"/>
                <a:ea typeface="Times New Roman"/>
                <a:cs typeface="Times New Roman"/>
                <a:sym typeface="Times New Roman"/>
              </a:rPr>
              <a:t>}</a:t>
            </a:r>
          </a:p>
        </p:txBody>
      </p:sp>
      <p:sp>
        <p:nvSpPr>
          <p:cNvPr id="6" name="Freeform 6"/>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3"/>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Freeform 2"/>
          <p:cNvSpPr/>
          <p:nvPr/>
        </p:nvSpPr>
        <p:spPr>
          <a:xfrm>
            <a:off x="12033148" y="1814550"/>
            <a:ext cx="5795458" cy="8096530"/>
          </a:xfrm>
          <a:custGeom>
            <a:avLst/>
            <a:gdLst/>
            <a:ahLst/>
            <a:cxnLst/>
            <a:rect l="l" t="t" r="r" b="b"/>
            <a:pathLst>
              <a:path w="5795458" h="8096530">
                <a:moveTo>
                  <a:pt x="0" y="0"/>
                </a:moveTo>
                <a:lnTo>
                  <a:pt x="5795458" y="0"/>
                </a:lnTo>
                <a:lnTo>
                  <a:pt x="5795458" y="8096530"/>
                </a:lnTo>
                <a:lnTo>
                  <a:pt x="0" y="8096530"/>
                </a:lnTo>
                <a:lnTo>
                  <a:pt x="0" y="0"/>
                </a:lnTo>
                <a:close/>
              </a:path>
            </a:pathLst>
          </a:custGeom>
          <a:blipFill>
            <a:blip r:embed="rId2"/>
            <a:stretch>
              <a:fillRect l="-1001"/>
            </a:stretch>
          </a:blipFill>
        </p:spPr>
      </p:sp>
      <p:sp>
        <p:nvSpPr>
          <p:cNvPr id="3" name="TextBox 3"/>
          <p:cNvSpPr txBox="1"/>
          <p:nvPr/>
        </p:nvSpPr>
        <p:spPr>
          <a:xfrm>
            <a:off x="361711" y="243840"/>
            <a:ext cx="10263345" cy="1152524"/>
          </a:xfrm>
          <a:prstGeom prst="rect">
            <a:avLst/>
          </a:prstGeom>
        </p:spPr>
        <p:txBody>
          <a:bodyPr lIns="0" tIns="0" rIns="0" bIns="0" rtlCol="0" anchor="t">
            <a:spAutoFit/>
          </a:bodyPr>
          <a:lstStyle/>
          <a:p>
            <a:pPr marL="0" lvl="0" indent="0" algn="l">
              <a:lnSpc>
                <a:spcPts val="8400"/>
              </a:lnSpc>
              <a:spcBef>
                <a:spcPct val="0"/>
              </a:spcBef>
            </a:pPr>
            <a:r>
              <a:rPr lang="en-US" sz="6000">
                <a:solidFill>
                  <a:srgbClr val="F6F6F6"/>
                </a:solidFill>
                <a:latin typeface="Times New Roman Bold"/>
                <a:ea typeface="Times New Roman Bold"/>
                <a:cs typeface="Times New Roman Bold"/>
                <a:sym typeface="Times New Roman Bold"/>
              </a:rPr>
              <a:t>Switch Case</a:t>
            </a:r>
          </a:p>
        </p:txBody>
      </p:sp>
      <p:sp>
        <p:nvSpPr>
          <p:cNvPr id="4" name="TextBox 4"/>
          <p:cNvSpPr txBox="1"/>
          <p:nvPr/>
        </p:nvSpPr>
        <p:spPr>
          <a:xfrm>
            <a:off x="361711" y="1803178"/>
            <a:ext cx="10612502" cy="2327306"/>
          </a:xfrm>
          <a:prstGeom prst="rect">
            <a:avLst/>
          </a:prstGeom>
        </p:spPr>
        <p:txBody>
          <a:bodyPr lIns="0" tIns="0" rIns="0" bIns="0" rtlCol="0" anchor="t">
            <a:spAutoFit/>
          </a:bodyPr>
          <a:lstStyle/>
          <a:p>
            <a:pPr algn="l">
              <a:lnSpc>
                <a:spcPts val="4548"/>
              </a:lnSpc>
              <a:spcBef>
                <a:spcPct val="0"/>
              </a:spcBef>
            </a:pPr>
            <a:r>
              <a:rPr lang="en-US" sz="3248">
                <a:solidFill>
                  <a:srgbClr val="F6F6F6"/>
                </a:solidFill>
                <a:latin typeface="Times New Roman"/>
                <a:ea typeface="Times New Roman"/>
                <a:cs typeface="Times New Roman"/>
                <a:sym typeface="Times New Roman"/>
              </a:rPr>
              <a:t>In Java, the switch statement is used to execute one of many possible blocks of code based on the value of an expression. It's an alternative to multiple if-else statements, making the code more readable when dealing with multiple conditions.</a:t>
            </a:r>
          </a:p>
        </p:txBody>
      </p:sp>
      <p:sp>
        <p:nvSpPr>
          <p:cNvPr id="5" name="TextBox 5"/>
          <p:cNvSpPr txBox="1"/>
          <p:nvPr/>
        </p:nvSpPr>
        <p:spPr>
          <a:xfrm>
            <a:off x="361711" y="4333209"/>
            <a:ext cx="9238097" cy="5577871"/>
          </a:xfrm>
          <a:prstGeom prst="rect">
            <a:avLst/>
          </a:prstGeom>
        </p:spPr>
        <p:txBody>
          <a:bodyPr lIns="0" tIns="0" rIns="0" bIns="0" rtlCol="0" anchor="t">
            <a:spAutoFit/>
          </a:bodyPr>
          <a:lstStyle/>
          <a:p>
            <a:pPr algn="l">
              <a:lnSpc>
                <a:spcPts val="4408"/>
              </a:lnSpc>
              <a:spcBef>
                <a:spcPct val="0"/>
              </a:spcBef>
            </a:pPr>
            <a:r>
              <a:rPr lang="en-US" sz="3148">
                <a:solidFill>
                  <a:srgbClr val="F6F6F6"/>
                </a:solidFill>
                <a:latin typeface="Times New Roman"/>
                <a:ea typeface="Times New Roman"/>
                <a:cs typeface="Times New Roman"/>
                <a:sym typeface="Times New Roman"/>
              </a:rPr>
              <a:t>switch (expression) {</a:t>
            </a:r>
          </a:p>
          <a:p>
            <a:pPr algn="l">
              <a:lnSpc>
                <a:spcPts val="4408"/>
              </a:lnSpc>
              <a:spcBef>
                <a:spcPct val="0"/>
              </a:spcBef>
            </a:pPr>
            <a:r>
              <a:rPr lang="en-US" sz="3148">
                <a:solidFill>
                  <a:srgbClr val="F6F6F6"/>
                </a:solidFill>
                <a:latin typeface="Times New Roman"/>
                <a:ea typeface="Times New Roman"/>
                <a:cs typeface="Times New Roman"/>
                <a:sym typeface="Times New Roman"/>
              </a:rPr>
              <a:t>    case value1:</a:t>
            </a:r>
          </a:p>
          <a:p>
            <a:pPr algn="l">
              <a:lnSpc>
                <a:spcPts val="4408"/>
              </a:lnSpc>
              <a:spcBef>
                <a:spcPct val="0"/>
              </a:spcBef>
            </a:pPr>
            <a:r>
              <a:rPr lang="en-US" sz="3148">
                <a:solidFill>
                  <a:srgbClr val="F6F6F6"/>
                </a:solidFill>
                <a:latin typeface="Times New Roman"/>
                <a:ea typeface="Times New Roman"/>
                <a:cs typeface="Times New Roman"/>
                <a:sym typeface="Times New Roman"/>
              </a:rPr>
              <a:t>        // Code to execute if expression equals value1</a:t>
            </a:r>
          </a:p>
          <a:p>
            <a:pPr algn="l">
              <a:lnSpc>
                <a:spcPts val="4408"/>
              </a:lnSpc>
              <a:spcBef>
                <a:spcPct val="0"/>
              </a:spcBef>
            </a:pPr>
            <a:r>
              <a:rPr lang="en-US" sz="3148">
                <a:solidFill>
                  <a:srgbClr val="F6F6F6"/>
                </a:solidFill>
                <a:latin typeface="Times New Roman"/>
                <a:ea typeface="Times New Roman"/>
                <a:cs typeface="Times New Roman"/>
                <a:sym typeface="Times New Roman"/>
              </a:rPr>
              <a:t>        break;</a:t>
            </a:r>
          </a:p>
          <a:p>
            <a:pPr algn="l">
              <a:lnSpc>
                <a:spcPts val="4408"/>
              </a:lnSpc>
              <a:spcBef>
                <a:spcPct val="0"/>
              </a:spcBef>
            </a:pPr>
            <a:r>
              <a:rPr lang="en-US" sz="3148">
                <a:solidFill>
                  <a:srgbClr val="F6F6F6"/>
                </a:solidFill>
                <a:latin typeface="Times New Roman"/>
                <a:ea typeface="Times New Roman"/>
                <a:cs typeface="Times New Roman"/>
                <a:sym typeface="Times New Roman"/>
              </a:rPr>
              <a:t>    case value2:</a:t>
            </a:r>
          </a:p>
          <a:p>
            <a:pPr algn="l">
              <a:lnSpc>
                <a:spcPts val="4408"/>
              </a:lnSpc>
              <a:spcBef>
                <a:spcPct val="0"/>
              </a:spcBef>
            </a:pPr>
            <a:r>
              <a:rPr lang="en-US" sz="3148">
                <a:solidFill>
                  <a:srgbClr val="F6F6F6"/>
                </a:solidFill>
                <a:latin typeface="Times New Roman"/>
                <a:ea typeface="Times New Roman"/>
                <a:cs typeface="Times New Roman"/>
                <a:sym typeface="Times New Roman"/>
              </a:rPr>
              <a:t>        // Code to execute if expression equals value2</a:t>
            </a:r>
          </a:p>
          <a:p>
            <a:pPr algn="l">
              <a:lnSpc>
                <a:spcPts val="4408"/>
              </a:lnSpc>
              <a:spcBef>
                <a:spcPct val="0"/>
              </a:spcBef>
            </a:pPr>
            <a:r>
              <a:rPr lang="en-US" sz="3148">
                <a:solidFill>
                  <a:srgbClr val="F6F6F6"/>
                </a:solidFill>
                <a:latin typeface="Times New Roman"/>
                <a:ea typeface="Times New Roman"/>
                <a:cs typeface="Times New Roman"/>
                <a:sym typeface="Times New Roman"/>
              </a:rPr>
              <a:t>        break;</a:t>
            </a:r>
          </a:p>
          <a:p>
            <a:pPr algn="l">
              <a:lnSpc>
                <a:spcPts val="4408"/>
              </a:lnSpc>
              <a:spcBef>
                <a:spcPct val="0"/>
              </a:spcBef>
            </a:pPr>
            <a:r>
              <a:rPr lang="en-US" sz="3148">
                <a:solidFill>
                  <a:srgbClr val="F6F6F6"/>
                </a:solidFill>
                <a:latin typeface="Times New Roman"/>
                <a:ea typeface="Times New Roman"/>
                <a:cs typeface="Times New Roman"/>
                <a:sym typeface="Times New Roman"/>
              </a:rPr>
              <a:t>    default:</a:t>
            </a:r>
          </a:p>
          <a:p>
            <a:pPr algn="l">
              <a:lnSpc>
                <a:spcPts val="4408"/>
              </a:lnSpc>
              <a:spcBef>
                <a:spcPct val="0"/>
              </a:spcBef>
            </a:pPr>
            <a:r>
              <a:rPr lang="en-US" sz="3148">
                <a:solidFill>
                  <a:srgbClr val="F6F6F6"/>
                </a:solidFill>
                <a:latin typeface="Times New Roman"/>
                <a:ea typeface="Times New Roman"/>
                <a:cs typeface="Times New Roman"/>
                <a:sym typeface="Times New Roman"/>
              </a:rPr>
              <a:t>        // Code to execute if none of the cases match</a:t>
            </a:r>
          </a:p>
          <a:p>
            <a:pPr algn="l">
              <a:lnSpc>
                <a:spcPts val="4408"/>
              </a:lnSpc>
              <a:spcBef>
                <a:spcPct val="0"/>
              </a:spcBef>
            </a:pPr>
            <a:r>
              <a:rPr lang="en-US" sz="3148">
                <a:solidFill>
                  <a:srgbClr val="F6F6F6"/>
                </a:solidFill>
                <a:latin typeface="Times New Roman"/>
                <a:ea typeface="Times New Roman"/>
                <a:cs typeface="Times New Roman"/>
                <a:sym typeface="Times New Roman"/>
              </a:rPr>
              <a:t>}</a:t>
            </a:r>
          </a:p>
        </p:txBody>
      </p:sp>
      <p:sp>
        <p:nvSpPr>
          <p:cNvPr id="6" name="Freeform 6"/>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3"/>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Freeform 2"/>
          <p:cNvSpPr/>
          <p:nvPr/>
        </p:nvSpPr>
        <p:spPr>
          <a:xfrm>
            <a:off x="12559395" y="1897759"/>
            <a:ext cx="4508020" cy="6953243"/>
          </a:xfrm>
          <a:custGeom>
            <a:avLst/>
            <a:gdLst/>
            <a:ahLst/>
            <a:cxnLst/>
            <a:rect l="l" t="t" r="r" b="b"/>
            <a:pathLst>
              <a:path w="4508020" h="6953243">
                <a:moveTo>
                  <a:pt x="0" y="0"/>
                </a:moveTo>
                <a:lnTo>
                  <a:pt x="4508020" y="0"/>
                </a:lnTo>
                <a:lnTo>
                  <a:pt x="4508020" y="6953243"/>
                </a:lnTo>
                <a:lnTo>
                  <a:pt x="0" y="6953243"/>
                </a:lnTo>
                <a:lnTo>
                  <a:pt x="0" y="0"/>
                </a:lnTo>
                <a:close/>
              </a:path>
            </a:pathLst>
          </a:custGeom>
          <a:blipFill>
            <a:blip r:embed="rId2"/>
            <a:stretch>
              <a:fillRect/>
            </a:stretch>
          </a:blipFill>
        </p:spPr>
      </p:sp>
      <p:sp>
        <p:nvSpPr>
          <p:cNvPr id="3" name="TextBox 3"/>
          <p:cNvSpPr txBox="1"/>
          <p:nvPr/>
        </p:nvSpPr>
        <p:spPr>
          <a:xfrm>
            <a:off x="549013" y="351155"/>
            <a:ext cx="4175387" cy="975588"/>
          </a:xfrm>
          <a:prstGeom prst="rect">
            <a:avLst/>
          </a:prstGeom>
        </p:spPr>
        <p:txBody>
          <a:bodyPr wrap="square" lIns="0" tIns="0" rIns="0" bIns="0" rtlCol="0" anchor="t">
            <a:spAutoFit/>
          </a:bodyPr>
          <a:lstStyle/>
          <a:p>
            <a:pPr algn="ctr">
              <a:lnSpc>
                <a:spcPts val="8259"/>
              </a:lnSpc>
            </a:pPr>
            <a:r>
              <a:rPr lang="en-US" sz="5899" dirty="0">
                <a:solidFill>
                  <a:srgbClr val="FFFFFF"/>
                </a:solidFill>
                <a:latin typeface="Times New Roman Bold"/>
                <a:ea typeface="Times New Roman Bold"/>
                <a:cs typeface="Times New Roman Bold"/>
                <a:sym typeface="Times New Roman Bold"/>
              </a:rPr>
              <a:t>For Loop</a:t>
            </a:r>
          </a:p>
        </p:txBody>
      </p:sp>
      <p:sp>
        <p:nvSpPr>
          <p:cNvPr id="4" name="TextBox 4"/>
          <p:cNvSpPr txBox="1"/>
          <p:nvPr/>
        </p:nvSpPr>
        <p:spPr>
          <a:xfrm>
            <a:off x="284751" y="1895475"/>
            <a:ext cx="10586848" cy="3027045"/>
          </a:xfrm>
          <a:prstGeom prst="rect">
            <a:avLst/>
          </a:prstGeom>
        </p:spPr>
        <p:txBody>
          <a:bodyPr lIns="0" tIns="0" rIns="0" bIns="0" rtlCol="0" anchor="t">
            <a:spAutoFit/>
          </a:bodyPr>
          <a:lstStyle/>
          <a:p>
            <a:pPr algn="l">
              <a:lnSpc>
                <a:spcPts val="5880"/>
              </a:lnSpc>
              <a:spcBef>
                <a:spcPct val="0"/>
              </a:spcBef>
            </a:pPr>
            <a:r>
              <a:rPr lang="en-US" sz="4200">
                <a:solidFill>
                  <a:srgbClr val="FFFFFF"/>
                </a:solidFill>
                <a:latin typeface="Times New Roman"/>
                <a:ea typeface="Times New Roman"/>
                <a:cs typeface="Times New Roman"/>
                <a:sym typeface="Times New Roman"/>
              </a:rPr>
              <a:t>A for loop in Java is used to repeat a block of code a specific number of times. It's ideal when the number of iterations is known beforehand.</a:t>
            </a:r>
          </a:p>
        </p:txBody>
      </p:sp>
      <p:sp>
        <p:nvSpPr>
          <p:cNvPr id="5" name="TextBox 5"/>
          <p:cNvSpPr txBox="1"/>
          <p:nvPr/>
        </p:nvSpPr>
        <p:spPr>
          <a:xfrm>
            <a:off x="549013" y="5351145"/>
            <a:ext cx="5554980" cy="2056130"/>
          </a:xfrm>
          <a:prstGeom prst="rect">
            <a:avLst/>
          </a:prstGeom>
        </p:spPr>
        <p:txBody>
          <a:bodyPr lIns="0" tIns="0" rIns="0" bIns="0" rtlCol="0" anchor="t">
            <a:spAutoFit/>
          </a:bodyPr>
          <a:lstStyle/>
          <a:p>
            <a:pPr algn="l">
              <a:lnSpc>
                <a:spcPts val="5320"/>
              </a:lnSpc>
              <a:spcBef>
                <a:spcPct val="0"/>
              </a:spcBef>
            </a:pPr>
            <a:r>
              <a:rPr lang="en-US" sz="3800">
                <a:solidFill>
                  <a:srgbClr val="FFFFFF"/>
                </a:solidFill>
                <a:latin typeface="Times New Roman"/>
                <a:ea typeface="Times New Roman"/>
                <a:cs typeface="Times New Roman"/>
                <a:sym typeface="Times New Roman"/>
              </a:rPr>
              <a:t>for (int i = 1; i &lt;= 5; i++) {</a:t>
            </a:r>
          </a:p>
          <a:p>
            <a:pPr algn="l">
              <a:lnSpc>
                <a:spcPts val="5320"/>
              </a:lnSpc>
              <a:spcBef>
                <a:spcPct val="0"/>
              </a:spcBef>
            </a:pPr>
            <a:r>
              <a:rPr lang="en-US" sz="3800">
                <a:solidFill>
                  <a:srgbClr val="FFFFFF"/>
                </a:solidFill>
                <a:latin typeface="Times New Roman"/>
                <a:ea typeface="Times New Roman"/>
                <a:cs typeface="Times New Roman"/>
                <a:sym typeface="Times New Roman"/>
              </a:rPr>
              <a:t>    System.out.println(i);</a:t>
            </a:r>
          </a:p>
          <a:p>
            <a:pPr algn="l">
              <a:lnSpc>
                <a:spcPts val="5320"/>
              </a:lnSpc>
              <a:spcBef>
                <a:spcPct val="0"/>
              </a:spcBef>
            </a:pPr>
            <a:r>
              <a:rPr lang="en-US" sz="3800">
                <a:solidFill>
                  <a:srgbClr val="FFFFFF"/>
                </a:solidFill>
                <a:latin typeface="Times New Roman"/>
                <a:ea typeface="Times New Roman"/>
                <a:cs typeface="Times New Roman"/>
                <a:sym typeface="Times New Roman"/>
              </a:rPr>
              <a:t>}</a:t>
            </a:r>
          </a:p>
        </p:txBody>
      </p:sp>
      <p:sp>
        <p:nvSpPr>
          <p:cNvPr id="6" name="Freeform 6"/>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3"/>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Freeform 2"/>
          <p:cNvSpPr/>
          <p:nvPr/>
        </p:nvSpPr>
        <p:spPr>
          <a:xfrm>
            <a:off x="11637738" y="1477645"/>
            <a:ext cx="5777624" cy="7594919"/>
          </a:xfrm>
          <a:custGeom>
            <a:avLst/>
            <a:gdLst/>
            <a:ahLst/>
            <a:cxnLst/>
            <a:rect l="l" t="t" r="r" b="b"/>
            <a:pathLst>
              <a:path w="5777624" h="7594919">
                <a:moveTo>
                  <a:pt x="0" y="0"/>
                </a:moveTo>
                <a:lnTo>
                  <a:pt x="5777624" y="0"/>
                </a:lnTo>
                <a:lnTo>
                  <a:pt x="5777624" y="7594919"/>
                </a:lnTo>
                <a:lnTo>
                  <a:pt x="0" y="7594919"/>
                </a:lnTo>
                <a:lnTo>
                  <a:pt x="0" y="0"/>
                </a:lnTo>
                <a:close/>
              </a:path>
            </a:pathLst>
          </a:custGeom>
          <a:blipFill>
            <a:blip r:embed="rId2"/>
            <a:stretch>
              <a:fillRect/>
            </a:stretch>
          </a:blipFill>
        </p:spPr>
      </p:sp>
      <p:sp>
        <p:nvSpPr>
          <p:cNvPr id="3" name="TextBox 3"/>
          <p:cNvSpPr txBox="1"/>
          <p:nvPr/>
        </p:nvSpPr>
        <p:spPr>
          <a:xfrm>
            <a:off x="489308" y="351155"/>
            <a:ext cx="4311292" cy="975588"/>
          </a:xfrm>
          <a:prstGeom prst="rect">
            <a:avLst/>
          </a:prstGeom>
        </p:spPr>
        <p:txBody>
          <a:bodyPr wrap="square" lIns="0" tIns="0" rIns="0" bIns="0" rtlCol="0" anchor="t">
            <a:spAutoFit/>
          </a:bodyPr>
          <a:lstStyle/>
          <a:p>
            <a:pPr algn="ctr">
              <a:lnSpc>
                <a:spcPts val="8259"/>
              </a:lnSpc>
            </a:pPr>
            <a:r>
              <a:rPr lang="en-US" sz="5899" dirty="0">
                <a:solidFill>
                  <a:srgbClr val="FFFFFF"/>
                </a:solidFill>
                <a:latin typeface="Times New Roman Bold"/>
                <a:ea typeface="Times New Roman Bold"/>
                <a:cs typeface="Times New Roman Bold"/>
                <a:sym typeface="Times New Roman Bold"/>
              </a:rPr>
              <a:t>While Loop</a:t>
            </a:r>
          </a:p>
        </p:txBody>
      </p:sp>
      <p:sp>
        <p:nvSpPr>
          <p:cNvPr id="4" name="TextBox 4"/>
          <p:cNvSpPr txBox="1"/>
          <p:nvPr/>
        </p:nvSpPr>
        <p:spPr>
          <a:xfrm>
            <a:off x="2132125" y="5226600"/>
            <a:ext cx="5147667" cy="3584575"/>
          </a:xfrm>
          <a:prstGeom prst="rect">
            <a:avLst/>
          </a:prstGeom>
        </p:spPr>
        <p:txBody>
          <a:bodyPr lIns="0" tIns="0" rIns="0" bIns="0" rtlCol="0" anchor="t">
            <a:spAutoFit/>
          </a:bodyPr>
          <a:lstStyle/>
          <a:p>
            <a:pPr algn="l">
              <a:lnSpc>
                <a:spcPts val="5600"/>
              </a:lnSpc>
              <a:spcBef>
                <a:spcPct val="0"/>
              </a:spcBef>
            </a:pPr>
            <a:r>
              <a:rPr lang="en-US" sz="4000">
                <a:solidFill>
                  <a:srgbClr val="FFFFFF"/>
                </a:solidFill>
                <a:latin typeface="Times New Roman"/>
                <a:ea typeface="Times New Roman"/>
                <a:cs typeface="Times New Roman"/>
                <a:sym typeface="Times New Roman"/>
              </a:rPr>
              <a:t>int i = 1;</a:t>
            </a:r>
          </a:p>
          <a:p>
            <a:pPr algn="l">
              <a:lnSpc>
                <a:spcPts val="5600"/>
              </a:lnSpc>
              <a:spcBef>
                <a:spcPct val="0"/>
              </a:spcBef>
            </a:pPr>
            <a:r>
              <a:rPr lang="en-US" sz="4000">
                <a:solidFill>
                  <a:srgbClr val="FFFFFF"/>
                </a:solidFill>
                <a:latin typeface="Times New Roman"/>
                <a:ea typeface="Times New Roman"/>
                <a:cs typeface="Times New Roman"/>
                <a:sym typeface="Times New Roman"/>
              </a:rPr>
              <a:t>while (i &lt;= 5) {</a:t>
            </a:r>
          </a:p>
          <a:p>
            <a:pPr algn="l">
              <a:lnSpc>
                <a:spcPts val="5600"/>
              </a:lnSpc>
              <a:spcBef>
                <a:spcPct val="0"/>
              </a:spcBef>
            </a:pPr>
            <a:r>
              <a:rPr lang="en-US" sz="4000">
                <a:solidFill>
                  <a:srgbClr val="FFFFFF"/>
                </a:solidFill>
                <a:latin typeface="Times New Roman"/>
                <a:ea typeface="Times New Roman"/>
                <a:cs typeface="Times New Roman"/>
                <a:sym typeface="Times New Roman"/>
              </a:rPr>
              <a:t>    System.out.println(i);</a:t>
            </a:r>
          </a:p>
          <a:p>
            <a:pPr algn="l">
              <a:lnSpc>
                <a:spcPts val="5600"/>
              </a:lnSpc>
              <a:spcBef>
                <a:spcPct val="0"/>
              </a:spcBef>
            </a:pPr>
            <a:r>
              <a:rPr lang="en-US" sz="4000">
                <a:solidFill>
                  <a:srgbClr val="FFFFFF"/>
                </a:solidFill>
                <a:latin typeface="Times New Roman"/>
                <a:ea typeface="Times New Roman"/>
                <a:cs typeface="Times New Roman"/>
                <a:sym typeface="Times New Roman"/>
              </a:rPr>
              <a:t>    i++;</a:t>
            </a:r>
          </a:p>
          <a:p>
            <a:pPr algn="l">
              <a:lnSpc>
                <a:spcPts val="5600"/>
              </a:lnSpc>
              <a:spcBef>
                <a:spcPct val="0"/>
              </a:spcBef>
            </a:pPr>
            <a:r>
              <a:rPr lang="en-US" sz="4000">
                <a:solidFill>
                  <a:srgbClr val="FFFFFF"/>
                </a:solidFill>
                <a:latin typeface="Times New Roman"/>
                <a:ea typeface="Times New Roman"/>
                <a:cs typeface="Times New Roman"/>
                <a:sym typeface="Times New Roman"/>
              </a:rPr>
              <a:t>}</a:t>
            </a:r>
          </a:p>
        </p:txBody>
      </p:sp>
      <p:sp>
        <p:nvSpPr>
          <p:cNvPr id="5" name="TextBox 5"/>
          <p:cNvSpPr txBox="1"/>
          <p:nvPr/>
        </p:nvSpPr>
        <p:spPr>
          <a:xfrm>
            <a:off x="489308" y="1716088"/>
            <a:ext cx="9950640" cy="2879725"/>
          </a:xfrm>
          <a:prstGeom prst="rect">
            <a:avLst/>
          </a:prstGeom>
        </p:spPr>
        <p:txBody>
          <a:bodyPr lIns="0" tIns="0" rIns="0" bIns="0" rtlCol="0" anchor="t">
            <a:spAutoFit/>
          </a:bodyPr>
          <a:lstStyle/>
          <a:p>
            <a:pPr algn="l">
              <a:lnSpc>
                <a:spcPts val="5600"/>
              </a:lnSpc>
              <a:spcBef>
                <a:spcPct val="0"/>
              </a:spcBef>
            </a:pPr>
            <a:r>
              <a:rPr lang="en-US" sz="4000">
                <a:solidFill>
                  <a:srgbClr val="FFFFFF"/>
                </a:solidFill>
                <a:latin typeface="Times New Roman"/>
                <a:ea typeface="Times New Roman"/>
                <a:cs typeface="Times New Roman"/>
                <a:sym typeface="Times New Roman"/>
              </a:rPr>
              <a:t>A while loop repeats a block of code as long as a specified condition remains true. It is commonly used when the number of iterations isn't predetermined.</a:t>
            </a:r>
          </a:p>
        </p:txBody>
      </p:sp>
      <p:sp>
        <p:nvSpPr>
          <p:cNvPr id="6" name="Freeform 6"/>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3"/>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Freeform 2"/>
          <p:cNvSpPr/>
          <p:nvPr/>
        </p:nvSpPr>
        <p:spPr>
          <a:xfrm>
            <a:off x="11028083" y="3424721"/>
            <a:ext cx="6815049" cy="5223082"/>
          </a:xfrm>
          <a:custGeom>
            <a:avLst/>
            <a:gdLst/>
            <a:ahLst/>
            <a:cxnLst/>
            <a:rect l="l" t="t" r="r" b="b"/>
            <a:pathLst>
              <a:path w="6815049" h="5223082">
                <a:moveTo>
                  <a:pt x="0" y="0"/>
                </a:moveTo>
                <a:lnTo>
                  <a:pt x="6815049" y="0"/>
                </a:lnTo>
                <a:lnTo>
                  <a:pt x="6815049" y="5223082"/>
                </a:lnTo>
                <a:lnTo>
                  <a:pt x="0" y="5223082"/>
                </a:lnTo>
                <a:lnTo>
                  <a:pt x="0" y="0"/>
                </a:lnTo>
                <a:close/>
              </a:path>
            </a:pathLst>
          </a:custGeom>
          <a:blipFill>
            <a:blip r:embed="rId2"/>
            <a:stretch>
              <a:fillRect/>
            </a:stretch>
          </a:blipFill>
        </p:spPr>
      </p:sp>
      <p:sp>
        <p:nvSpPr>
          <p:cNvPr id="3" name="TextBox 3"/>
          <p:cNvSpPr txBox="1"/>
          <p:nvPr/>
        </p:nvSpPr>
        <p:spPr>
          <a:xfrm>
            <a:off x="461761" y="1867066"/>
            <a:ext cx="10566322" cy="2953385"/>
          </a:xfrm>
          <a:prstGeom prst="rect">
            <a:avLst/>
          </a:prstGeom>
        </p:spPr>
        <p:txBody>
          <a:bodyPr lIns="0" tIns="0" rIns="0" bIns="0" rtlCol="0" anchor="t">
            <a:spAutoFit/>
          </a:bodyPr>
          <a:lstStyle/>
          <a:p>
            <a:pPr algn="l">
              <a:lnSpc>
                <a:spcPts val="5740"/>
              </a:lnSpc>
              <a:spcBef>
                <a:spcPct val="0"/>
              </a:spcBef>
            </a:pPr>
            <a:r>
              <a:rPr lang="en-US" sz="4100">
                <a:solidFill>
                  <a:srgbClr val="FFFFFF"/>
                </a:solidFill>
                <a:latin typeface="Times New Roman"/>
                <a:ea typeface="Times New Roman"/>
                <a:cs typeface="Times New Roman"/>
                <a:sym typeface="Times New Roman"/>
              </a:rPr>
              <a:t>The do-while loop is similar to the while loop, but it guarantees that the code block runs at least once, as the condition is checked after the loop body.</a:t>
            </a:r>
          </a:p>
        </p:txBody>
      </p:sp>
      <p:sp>
        <p:nvSpPr>
          <p:cNvPr id="4" name="TextBox 4"/>
          <p:cNvSpPr txBox="1"/>
          <p:nvPr/>
        </p:nvSpPr>
        <p:spPr>
          <a:xfrm>
            <a:off x="-2693609" y="181855"/>
            <a:ext cx="11156350" cy="975588"/>
          </a:xfrm>
          <a:prstGeom prst="rect">
            <a:avLst/>
          </a:prstGeom>
        </p:spPr>
        <p:txBody>
          <a:bodyPr lIns="0" tIns="0" rIns="0" bIns="0" rtlCol="0" anchor="t">
            <a:spAutoFit/>
          </a:bodyPr>
          <a:lstStyle/>
          <a:p>
            <a:pPr algn="ctr">
              <a:lnSpc>
                <a:spcPts val="8259"/>
              </a:lnSpc>
            </a:pPr>
            <a:r>
              <a:rPr lang="en-US" sz="5899" b="1" dirty="0">
                <a:solidFill>
                  <a:srgbClr val="FFFFFF"/>
                </a:solidFill>
                <a:latin typeface="Times New Roman"/>
                <a:ea typeface="Times New Roman"/>
                <a:cs typeface="Times New Roman"/>
                <a:sym typeface="Times New Roman"/>
              </a:rPr>
              <a:t>do</a:t>
            </a:r>
            <a:r>
              <a:rPr lang="en-US" sz="5899" dirty="0">
                <a:solidFill>
                  <a:srgbClr val="FFFFFF"/>
                </a:solidFill>
                <a:latin typeface="Times New Roman"/>
                <a:ea typeface="Times New Roman"/>
                <a:cs typeface="Times New Roman"/>
                <a:sym typeface="Times New Roman"/>
              </a:rPr>
              <a:t> </a:t>
            </a:r>
            <a:r>
              <a:rPr lang="en-US" sz="5899" b="1" dirty="0">
                <a:solidFill>
                  <a:srgbClr val="FFFFFF"/>
                </a:solidFill>
                <a:latin typeface="Times New Roman"/>
                <a:ea typeface="Times New Roman"/>
                <a:cs typeface="Times New Roman"/>
                <a:sym typeface="Times New Roman"/>
              </a:rPr>
              <a:t>while</a:t>
            </a:r>
            <a:r>
              <a:rPr lang="en-US" sz="5899" dirty="0">
                <a:solidFill>
                  <a:srgbClr val="FFFFFF"/>
                </a:solidFill>
                <a:latin typeface="Times New Roman"/>
                <a:ea typeface="Times New Roman"/>
                <a:cs typeface="Times New Roman"/>
                <a:sym typeface="Times New Roman"/>
              </a:rPr>
              <a:t> </a:t>
            </a:r>
            <a:r>
              <a:rPr lang="en-US" sz="5899" b="1" dirty="0">
                <a:solidFill>
                  <a:srgbClr val="FFFFFF"/>
                </a:solidFill>
                <a:latin typeface="Times New Roman"/>
                <a:ea typeface="Times New Roman"/>
                <a:cs typeface="Times New Roman"/>
                <a:sym typeface="Times New Roman"/>
              </a:rPr>
              <a:t>loop</a:t>
            </a:r>
          </a:p>
        </p:txBody>
      </p:sp>
      <p:sp>
        <p:nvSpPr>
          <p:cNvPr id="5" name="TextBox 5"/>
          <p:cNvSpPr txBox="1"/>
          <p:nvPr/>
        </p:nvSpPr>
        <p:spPr>
          <a:xfrm>
            <a:off x="1028700" y="5382426"/>
            <a:ext cx="5276731" cy="3677285"/>
          </a:xfrm>
          <a:prstGeom prst="rect">
            <a:avLst/>
          </a:prstGeom>
        </p:spPr>
        <p:txBody>
          <a:bodyPr lIns="0" tIns="0" rIns="0" bIns="0" rtlCol="0" anchor="t">
            <a:spAutoFit/>
          </a:bodyPr>
          <a:lstStyle/>
          <a:p>
            <a:pPr algn="l">
              <a:lnSpc>
                <a:spcPts val="5740"/>
              </a:lnSpc>
              <a:spcBef>
                <a:spcPct val="0"/>
              </a:spcBef>
            </a:pPr>
            <a:r>
              <a:rPr lang="en-US" sz="4100">
                <a:solidFill>
                  <a:srgbClr val="FFFFFF"/>
                </a:solidFill>
                <a:latin typeface="Times New Roman"/>
                <a:ea typeface="Times New Roman"/>
                <a:cs typeface="Times New Roman"/>
                <a:sym typeface="Times New Roman"/>
              </a:rPr>
              <a:t>int i = 1;</a:t>
            </a:r>
          </a:p>
          <a:p>
            <a:pPr algn="l">
              <a:lnSpc>
                <a:spcPts val="5740"/>
              </a:lnSpc>
              <a:spcBef>
                <a:spcPct val="0"/>
              </a:spcBef>
            </a:pPr>
            <a:r>
              <a:rPr lang="en-US" sz="4100">
                <a:solidFill>
                  <a:srgbClr val="FFFFFF"/>
                </a:solidFill>
                <a:latin typeface="Times New Roman"/>
                <a:ea typeface="Times New Roman"/>
                <a:cs typeface="Times New Roman"/>
                <a:sym typeface="Times New Roman"/>
              </a:rPr>
              <a:t>do {</a:t>
            </a:r>
          </a:p>
          <a:p>
            <a:pPr algn="l">
              <a:lnSpc>
                <a:spcPts val="5740"/>
              </a:lnSpc>
              <a:spcBef>
                <a:spcPct val="0"/>
              </a:spcBef>
            </a:pPr>
            <a:r>
              <a:rPr lang="en-US" sz="4100">
                <a:solidFill>
                  <a:srgbClr val="FFFFFF"/>
                </a:solidFill>
                <a:latin typeface="Times New Roman"/>
                <a:ea typeface="Times New Roman"/>
                <a:cs typeface="Times New Roman"/>
                <a:sym typeface="Times New Roman"/>
              </a:rPr>
              <a:t>    System.out.println(i);</a:t>
            </a:r>
          </a:p>
          <a:p>
            <a:pPr algn="l">
              <a:lnSpc>
                <a:spcPts val="5740"/>
              </a:lnSpc>
              <a:spcBef>
                <a:spcPct val="0"/>
              </a:spcBef>
            </a:pPr>
            <a:r>
              <a:rPr lang="en-US" sz="4100">
                <a:solidFill>
                  <a:srgbClr val="FFFFFF"/>
                </a:solidFill>
                <a:latin typeface="Times New Roman"/>
                <a:ea typeface="Times New Roman"/>
                <a:cs typeface="Times New Roman"/>
                <a:sym typeface="Times New Roman"/>
              </a:rPr>
              <a:t>    i++;</a:t>
            </a:r>
          </a:p>
          <a:p>
            <a:pPr algn="l">
              <a:lnSpc>
                <a:spcPts val="5740"/>
              </a:lnSpc>
              <a:spcBef>
                <a:spcPct val="0"/>
              </a:spcBef>
            </a:pPr>
            <a:r>
              <a:rPr lang="en-US" sz="4100">
                <a:solidFill>
                  <a:srgbClr val="FFFFFF"/>
                </a:solidFill>
                <a:latin typeface="Times New Roman"/>
                <a:ea typeface="Times New Roman"/>
                <a:cs typeface="Times New Roman"/>
                <a:sym typeface="Times New Roman"/>
              </a:rPr>
              <a:t>} while (i &lt;= 5);</a:t>
            </a:r>
          </a:p>
        </p:txBody>
      </p:sp>
      <p:sp>
        <p:nvSpPr>
          <p:cNvPr id="6" name="Freeform 6"/>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3"/>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Freeform 2"/>
          <p:cNvSpPr/>
          <p:nvPr/>
        </p:nvSpPr>
        <p:spPr>
          <a:xfrm>
            <a:off x="12454597" y="2592008"/>
            <a:ext cx="5217248" cy="6098261"/>
          </a:xfrm>
          <a:custGeom>
            <a:avLst/>
            <a:gdLst/>
            <a:ahLst/>
            <a:cxnLst/>
            <a:rect l="l" t="t" r="r" b="b"/>
            <a:pathLst>
              <a:path w="5217248" h="6098261">
                <a:moveTo>
                  <a:pt x="0" y="0"/>
                </a:moveTo>
                <a:lnTo>
                  <a:pt x="5217248" y="0"/>
                </a:lnTo>
                <a:lnTo>
                  <a:pt x="5217248" y="6098262"/>
                </a:lnTo>
                <a:lnTo>
                  <a:pt x="0" y="6098262"/>
                </a:lnTo>
                <a:lnTo>
                  <a:pt x="0" y="0"/>
                </a:lnTo>
                <a:close/>
              </a:path>
            </a:pathLst>
          </a:custGeom>
          <a:blipFill>
            <a:blip r:embed="rId2"/>
            <a:stretch>
              <a:fillRect/>
            </a:stretch>
          </a:blipFill>
        </p:spPr>
      </p:sp>
      <p:sp>
        <p:nvSpPr>
          <p:cNvPr id="3" name="TextBox 3"/>
          <p:cNvSpPr txBox="1"/>
          <p:nvPr/>
        </p:nvSpPr>
        <p:spPr>
          <a:xfrm>
            <a:off x="189757" y="528002"/>
            <a:ext cx="6159222" cy="1002666"/>
          </a:xfrm>
          <a:prstGeom prst="rect">
            <a:avLst/>
          </a:prstGeom>
        </p:spPr>
        <p:txBody>
          <a:bodyPr lIns="0" tIns="0" rIns="0" bIns="0" rtlCol="0" anchor="t">
            <a:spAutoFit/>
          </a:bodyPr>
          <a:lstStyle/>
          <a:p>
            <a:pPr algn="ctr">
              <a:lnSpc>
                <a:spcPts val="8259"/>
              </a:lnSpc>
            </a:pPr>
            <a:r>
              <a:rPr lang="en-US" sz="5899" b="1" dirty="0">
                <a:solidFill>
                  <a:srgbClr val="FFFFFF"/>
                </a:solidFill>
                <a:latin typeface="Times New Roman" panose="02020603050405020304" pitchFamily="18" charset="0"/>
                <a:ea typeface="Canva Sans Bold"/>
                <a:cs typeface="Times New Roman" panose="02020603050405020304" pitchFamily="18" charset="0"/>
                <a:sym typeface="Canva Sans Bold"/>
              </a:rPr>
              <a:t>Break</a:t>
            </a:r>
            <a:r>
              <a:rPr lang="en-US" sz="5899" dirty="0">
                <a:solidFill>
                  <a:srgbClr val="FFFFFF"/>
                </a:solidFill>
                <a:latin typeface="Canva Sans Bold"/>
                <a:ea typeface="Canva Sans Bold"/>
                <a:cs typeface="Canva Sans Bold"/>
                <a:sym typeface="Canva Sans Bold"/>
              </a:rPr>
              <a:t> </a:t>
            </a:r>
            <a:r>
              <a:rPr lang="en-US" sz="5899" b="1" dirty="0">
                <a:solidFill>
                  <a:srgbClr val="FFFFFF"/>
                </a:solidFill>
                <a:latin typeface="Times New Roman" panose="02020603050405020304" pitchFamily="18" charset="0"/>
                <a:ea typeface="Canva Sans Bold"/>
                <a:cs typeface="Times New Roman" panose="02020603050405020304" pitchFamily="18" charset="0"/>
                <a:sym typeface="Canva Sans Bold"/>
              </a:rPr>
              <a:t>Statement</a:t>
            </a:r>
          </a:p>
        </p:txBody>
      </p:sp>
      <p:sp>
        <p:nvSpPr>
          <p:cNvPr id="4" name="TextBox 4"/>
          <p:cNvSpPr txBox="1"/>
          <p:nvPr/>
        </p:nvSpPr>
        <p:spPr>
          <a:xfrm>
            <a:off x="387365" y="1999787"/>
            <a:ext cx="10407275" cy="2879725"/>
          </a:xfrm>
          <a:prstGeom prst="rect">
            <a:avLst/>
          </a:prstGeom>
        </p:spPr>
        <p:txBody>
          <a:bodyPr lIns="0" tIns="0" rIns="0" bIns="0" rtlCol="0" anchor="t">
            <a:spAutoFit/>
          </a:bodyPr>
          <a:lstStyle/>
          <a:p>
            <a:pPr algn="l">
              <a:lnSpc>
                <a:spcPts val="5600"/>
              </a:lnSpc>
              <a:spcBef>
                <a:spcPct val="0"/>
              </a:spcBef>
            </a:pPr>
            <a:r>
              <a:rPr lang="en-US" sz="4000">
                <a:solidFill>
                  <a:srgbClr val="FFFFFF"/>
                </a:solidFill>
                <a:latin typeface="Times New Roman"/>
                <a:ea typeface="Times New Roman"/>
                <a:cs typeface="Times New Roman"/>
                <a:sym typeface="Times New Roman"/>
              </a:rPr>
              <a:t>The break statement in Java is used to exit a loop or switch statement prematurely, immediately stopping the loop's execution and continuing with the code that follows.</a:t>
            </a:r>
          </a:p>
        </p:txBody>
      </p:sp>
      <p:sp>
        <p:nvSpPr>
          <p:cNvPr id="5" name="TextBox 5"/>
          <p:cNvSpPr txBox="1"/>
          <p:nvPr/>
        </p:nvSpPr>
        <p:spPr>
          <a:xfrm>
            <a:off x="1564249" y="5000625"/>
            <a:ext cx="7629883" cy="4518659"/>
          </a:xfrm>
          <a:prstGeom prst="rect">
            <a:avLst/>
          </a:prstGeom>
        </p:spPr>
        <p:txBody>
          <a:bodyPr lIns="0" tIns="0" rIns="0" bIns="0" rtlCol="0" anchor="t">
            <a:spAutoFit/>
          </a:bodyPr>
          <a:lstStyle/>
          <a:p>
            <a:pPr algn="l">
              <a:lnSpc>
                <a:spcPts val="5040"/>
              </a:lnSpc>
              <a:spcBef>
                <a:spcPct val="0"/>
              </a:spcBef>
            </a:pPr>
            <a:r>
              <a:rPr lang="en-US" sz="3600">
                <a:solidFill>
                  <a:srgbClr val="FFFFFF"/>
                </a:solidFill>
                <a:latin typeface="Times New Roman"/>
                <a:ea typeface="Times New Roman"/>
                <a:cs typeface="Times New Roman"/>
                <a:sym typeface="Times New Roman"/>
              </a:rPr>
              <a:t>for (int i = 1; i &lt;= 5; i++) {</a:t>
            </a:r>
          </a:p>
          <a:p>
            <a:pPr algn="l">
              <a:lnSpc>
                <a:spcPts val="5040"/>
              </a:lnSpc>
              <a:spcBef>
                <a:spcPct val="0"/>
              </a:spcBef>
            </a:pPr>
            <a:r>
              <a:rPr lang="en-US" sz="3600">
                <a:solidFill>
                  <a:srgbClr val="FFFFFF"/>
                </a:solidFill>
                <a:latin typeface="Times New Roman"/>
                <a:ea typeface="Times New Roman"/>
                <a:cs typeface="Times New Roman"/>
                <a:sym typeface="Times New Roman"/>
              </a:rPr>
              <a:t>    if (i == 3) {</a:t>
            </a:r>
          </a:p>
          <a:p>
            <a:pPr algn="l">
              <a:lnSpc>
                <a:spcPts val="5040"/>
              </a:lnSpc>
              <a:spcBef>
                <a:spcPct val="0"/>
              </a:spcBef>
            </a:pPr>
            <a:r>
              <a:rPr lang="en-US" sz="3600">
                <a:solidFill>
                  <a:srgbClr val="FFFFFF"/>
                </a:solidFill>
                <a:latin typeface="Times New Roman"/>
                <a:ea typeface="Times New Roman"/>
                <a:cs typeface="Times New Roman"/>
                <a:sym typeface="Times New Roman"/>
              </a:rPr>
              <a:t>        break;  // Exit loop when i equals 3</a:t>
            </a:r>
          </a:p>
          <a:p>
            <a:pPr algn="l">
              <a:lnSpc>
                <a:spcPts val="5040"/>
              </a:lnSpc>
              <a:spcBef>
                <a:spcPct val="0"/>
              </a:spcBef>
            </a:pPr>
            <a:r>
              <a:rPr lang="en-US" sz="3600">
                <a:solidFill>
                  <a:srgbClr val="FFFFFF"/>
                </a:solidFill>
                <a:latin typeface="Times New Roman"/>
                <a:ea typeface="Times New Roman"/>
                <a:cs typeface="Times New Roman"/>
                <a:sym typeface="Times New Roman"/>
              </a:rPr>
              <a:t>    }</a:t>
            </a:r>
          </a:p>
          <a:p>
            <a:pPr algn="l">
              <a:lnSpc>
                <a:spcPts val="5040"/>
              </a:lnSpc>
              <a:spcBef>
                <a:spcPct val="0"/>
              </a:spcBef>
            </a:pPr>
            <a:r>
              <a:rPr lang="en-US" sz="3600">
                <a:solidFill>
                  <a:srgbClr val="FFFFFF"/>
                </a:solidFill>
                <a:latin typeface="Times New Roman"/>
                <a:ea typeface="Times New Roman"/>
                <a:cs typeface="Times New Roman"/>
                <a:sym typeface="Times New Roman"/>
              </a:rPr>
              <a:t>    System.out.println(i);</a:t>
            </a:r>
          </a:p>
          <a:p>
            <a:pPr algn="l">
              <a:lnSpc>
                <a:spcPts val="5040"/>
              </a:lnSpc>
              <a:spcBef>
                <a:spcPct val="0"/>
              </a:spcBef>
            </a:pPr>
            <a:r>
              <a:rPr lang="en-US" sz="3600">
                <a:solidFill>
                  <a:srgbClr val="FFFFFF"/>
                </a:solidFill>
                <a:latin typeface="Times New Roman"/>
                <a:ea typeface="Times New Roman"/>
                <a:cs typeface="Times New Roman"/>
                <a:sym typeface="Times New Roman"/>
              </a:rPr>
              <a:t>}</a:t>
            </a:r>
          </a:p>
          <a:p>
            <a:pPr algn="l">
              <a:lnSpc>
                <a:spcPts val="5040"/>
              </a:lnSpc>
              <a:spcBef>
                <a:spcPct val="0"/>
              </a:spcBef>
            </a:pPr>
            <a:r>
              <a:rPr lang="en-US" sz="3600">
                <a:solidFill>
                  <a:srgbClr val="FFFFFF"/>
                </a:solidFill>
                <a:latin typeface="Times New Roman"/>
                <a:ea typeface="Times New Roman"/>
                <a:cs typeface="Times New Roman"/>
                <a:sym typeface="Times New Roman"/>
              </a:rPr>
              <a:t>// Output: 1, 2</a:t>
            </a:r>
          </a:p>
        </p:txBody>
      </p:sp>
      <p:sp>
        <p:nvSpPr>
          <p:cNvPr id="6" name="Freeform 6"/>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3"/>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TextBox 2"/>
          <p:cNvSpPr txBox="1"/>
          <p:nvPr/>
        </p:nvSpPr>
        <p:spPr>
          <a:xfrm>
            <a:off x="3384731" y="658514"/>
            <a:ext cx="11887346" cy="1327150"/>
          </a:xfrm>
          <a:prstGeom prst="rect">
            <a:avLst/>
          </a:prstGeom>
        </p:spPr>
        <p:txBody>
          <a:bodyPr lIns="0" tIns="0" rIns="0" bIns="0" rtlCol="0" anchor="t">
            <a:spAutoFit/>
          </a:bodyPr>
          <a:lstStyle/>
          <a:p>
            <a:pPr algn="ctr">
              <a:lnSpc>
                <a:spcPts val="9799"/>
              </a:lnSpc>
              <a:spcBef>
                <a:spcPct val="0"/>
              </a:spcBef>
            </a:pPr>
            <a:r>
              <a:rPr lang="en-US" sz="6999">
                <a:solidFill>
                  <a:srgbClr val="F6F6F6"/>
                </a:solidFill>
                <a:latin typeface="Times New Roman Bold"/>
                <a:ea typeface="Times New Roman Bold"/>
                <a:cs typeface="Times New Roman Bold"/>
                <a:sym typeface="Times New Roman Bold"/>
              </a:rPr>
              <a:t>Introduction</a:t>
            </a:r>
          </a:p>
        </p:txBody>
      </p:sp>
      <p:sp>
        <p:nvSpPr>
          <p:cNvPr id="3" name="TextBox 3"/>
          <p:cNvSpPr txBox="1"/>
          <p:nvPr/>
        </p:nvSpPr>
        <p:spPr>
          <a:xfrm>
            <a:off x="455047" y="2376959"/>
            <a:ext cx="17746715" cy="7466361"/>
          </a:xfrm>
          <a:prstGeom prst="rect">
            <a:avLst/>
          </a:prstGeom>
        </p:spPr>
        <p:txBody>
          <a:bodyPr lIns="0" tIns="0" rIns="0" bIns="0" rtlCol="0" anchor="t">
            <a:spAutoFit/>
          </a:bodyPr>
          <a:lstStyle/>
          <a:p>
            <a:pPr marL="658233" lvl="1" indent="-329117" algn="l">
              <a:lnSpc>
                <a:spcPts val="4268"/>
              </a:lnSpc>
              <a:buFont typeface="Arial"/>
              <a:buChar char="•"/>
            </a:pPr>
            <a:r>
              <a:rPr lang="en-US" sz="3048">
                <a:solidFill>
                  <a:srgbClr val="F6F6F6"/>
                </a:solidFill>
                <a:latin typeface="Public Sans"/>
                <a:ea typeface="Public Sans"/>
                <a:cs typeface="Public Sans"/>
                <a:sym typeface="Public Sans"/>
              </a:rPr>
              <a:t>Java is a high-level, object-oriented programming language developed by Sun Microsystems (now owned by Oracle) in 1995. It is widely used for building cross-platform applications.</a:t>
            </a:r>
          </a:p>
          <a:p>
            <a:pPr marL="658233" lvl="1" indent="-329117" algn="l">
              <a:lnSpc>
                <a:spcPts val="4268"/>
              </a:lnSpc>
              <a:buFont typeface="Arial"/>
              <a:buChar char="•"/>
            </a:pPr>
            <a:r>
              <a:rPr lang="en-US" sz="3048">
                <a:solidFill>
                  <a:srgbClr val="F6F6F6"/>
                </a:solidFill>
                <a:latin typeface="Public Sans"/>
                <a:ea typeface="Public Sans"/>
                <a:cs typeface="Public Sans"/>
                <a:sym typeface="Public Sans"/>
              </a:rPr>
              <a:t>Java's "Write Once, Run Anywhere" (WORA) philosophy allows code to be executed on any platform that supports Java without the need for recompilation. This is achieved through the Java Virtual Machine (JVM).</a:t>
            </a:r>
          </a:p>
          <a:p>
            <a:pPr marL="658233" lvl="1" indent="-329117" algn="l">
              <a:lnSpc>
                <a:spcPts val="4268"/>
              </a:lnSpc>
              <a:buFont typeface="Arial"/>
              <a:buChar char="•"/>
            </a:pPr>
            <a:r>
              <a:rPr lang="en-US" sz="3048">
                <a:solidFill>
                  <a:srgbClr val="F6F6F6"/>
                </a:solidFill>
                <a:latin typeface="Public Sans"/>
                <a:ea typeface="Public Sans"/>
                <a:cs typeface="Public Sans"/>
                <a:sym typeface="Public Sans"/>
              </a:rPr>
              <a:t>Simple and Easy to Learn: Java has a clear syntax similar to C++, making it easy for beginners to understand.</a:t>
            </a:r>
          </a:p>
          <a:p>
            <a:pPr marL="658233" lvl="1" indent="-329117" algn="l">
              <a:lnSpc>
                <a:spcPts val="4268"/>
              </a:lnSpc>
              <a:buFont typeface="Arial"/>
              <a:buChar char="•"/>
            </a:pPr>
            <a:r>
              <a:rPr lang="en-US" sz="3048">
                <a:solidFill>
                  <a:srgbClr val="F6F6F6"/>
                </a:solidFill>
                <a:latin typeface="Public Sans"/>
                <a:ea typeface="Public Sans"/>
                <a:cs typeface="Public Sans"/>
                <a:sym typeface="Public Sans"/>
              </a:rPr>
              <a:t>Object-Oriented: Java is based on the principles of OOP (Object-Oriented Programming), which promotes modularity and code reuse.</a:t>
            </a:r>
          </a:p>
          <a:p>
            <a:pPr marL="658233" lvl="1" indent="-329117" algn="l">
              <a:lnSpc>
                <a:spcPts val="4268"/>
              </a:lnSpc>
              <a:buFont typeface="Arial"/>
              <a:buChar char="•"/>
            </a:pPr>
            <a:r>
              <a:rPr lang="en-US" sz="3048">
                <a:solidFill>
                  <a:srgbClr val="F6F6F6"/>
                </a:solidFill>
                <a:latin typeface="Public Sans"/>
                <a:ea typeface="Public Sans"/>
                <a:cs typeface="Public Sans"/>
                <a:sym typeface="Public Sans"/>
              </a:rPr>
              <a:t>Robust and Secure: Java provides strong memory management, exception handling, and security features.</a:t>
            </a:r>
          </a:p>
          <a:p>
            <a:pPr marL="658233" lvl="1" indent="-329117" algn="l">
              <a:lnSpc>
                <a:spcPts val="4268"/>
              </a:lnSpc>
              <a:buFont typeface="Arial"/>
              <a:buChar char="•"/>
            </a:pPr>
            <a:r>
              <a:rPr lang="en-US" sz="3048">
                <a:solidFill>
                  <a:srgbClr val="F6F6F6"/>
                </a:solidFill>
                <a:latin typeface="Public Sans"/>
                <a:ea typeface="Public Sans"/>
                <a:cs typeface="Public Sans"/>
                <a:sym typeface="Public Sans"/>
              </a:rPr>
              <a:t>The JDK is a software development environment used to develop Java applications. It includes the Java Runtime Environment (JRE), an interpreter/loader (Java), a compiler (javac), an archiver (jar), and other tools.</a:t>
            </a:r>
          </a:p>
        </p:txBody>
      </p:sp>
      <p:sp>
        <p:nvSpPr>
          <p:cNvPr id="4" name="Freeform 4"/>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2"/>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Freeform 2"/>
          <p:cNvSpPr/>
          <p:nvPr/>
        </p:nvSpPr>
        <p:spPr>
          <a:xfrm>
            <a:off x="12222704" y="3010552"/>
            <a:ext cx="5596936" cy="6611647"/>
          </a:xfrm>
          <a:custGeom>
            <a:avLst/>
            <a:gdLst/>
            <a:ahLst/>
            <a:cxnLst/>
            <a:rect l="l" t="t" r="r" b="b"/>
            <a:pathLst>
              <a:path w="5596936" h="6611647">
                <a:moveTo>
                  <a:pt x="0" y="0"/>
                </a:moveTo>
                <a:lnTo>
                  <a:pt x="5596935" y="0"/>
                </a:lnTo>
                <a:lnTo>
                  <a:pt x="5596935" y="6611647"/>
                </a:lnTo>
                <a:lnTo>
                  <a:pt x="0" y="6611647"/>
                </a:lnTo>
                <a:lnTo>
                  <a:pt x="0" y="0"/>
                </a:lnTo>
                <a:close/>
              </a:path>
            </a:pathLst>
          </a:custGeom>
          <a:blipFill>
            <a:blip r:embed="rId2"/>
            <a:stretch>
              <a:fillRect/>
            </a:stretch>
          </a:blipFill>
        </p:spPr>
      </p:sp>
      <p:sp>
        <p:nvSpPr>
          <p:cNvPr id="3" name="TextBox 3"/>
          <p:cNvSpPr txBox="1"/>
          <p:nvPr/>
        </p:nvSpPr>
        <p:spPr>
          <a:xfrm>
            <a:off x="462094" y="1489727"/>
            <a:ext cx="10766422" cy="2879725"/>
          </a:xfrm>
          <a:prstGeom prst="rect">
            <a:avLst/>
          </a:prstGeom>
        </p:spPr>
        <p:txBody>
          <a:bodyPr lIns="0" tIns="0" rIns="0" bIns="0" rtlCol="0" anchor="t">
            <a:spAutoFit/>
          </a:bodyPr>
          <a:lstStyle/>
          <a:p>
            <a:pPr algn="l">
              <a:lnSpc>
                <a:spcPts val="5600"/>
              </a:lnSpc>
              <a:spcBef>
                <a:spcPct val="0"/>
              </a:spcBef>
            </a:pPr>
            <a:r>
              <a:rPr lang="en-US" sz="4000">
                <a:solidFill>
                  <a:srgbClr val="FFFFFF"/>
                </a:solidFill>
                <a:latin typeface="Times New Roman"/>
                <a:ea typeface="Times New Roman"/>
                <a:cs typeface="Times New Roman"/>
                <a:sym typeface="Times New Roman"/>
              </a:rPr>
              <a:t>The continue statement skips the current iteration of a loop and proceeds with the next iteration, allowing you to bypass specific conditions within the loop.</a:t>
            </a:r>
          </a:p>
        </p:txBody>
      </p:sp>
      <p:sp>
        <p:nvSpPr>
          <p:cNvPr id="4" name="TextBox 4"/>
          <p:cNvSpPr txBox="1"/>
          <p:nvPr/>
        </p:nvSpPr>
        <p:spPr>
          <a:xfrm>
            <a:off x="462094" y="351155"/>
            <a:ext cx="7462706" cy="975588"/>
          </a:xfrm>
          <a:prstGeom prst="rect">
            <a:avLst/>
          </a:prstGeom>
        </p:spPr>
        <p:txBody>
          <a:bodyPr wrap="square" lIns="0" tIns="0" rIns="0" bIns="0" rtlCol="0" anchor="t">
            <a:spAutoFit/>
          </a:bodyPr>
          <a:lstStyle/>
          <a:p>
            <a:pPr algn="ctr">
              <a:lnSpc>
                <a:spcPts val="8259"/>
              </a:lnSpc>
            </a:pPr>
            <a:r>
              <a:rPr lang="en-US" sz="5899" dirty="0">
                <a:solidFill>
                  <a:srgbClr val="FFFFFF"/>
                </a:solidFill>
                <a:latin typeface="Times New Roman Bold"/>
                <a:ea typeface="Times New Roman Bold"/>
                <a:cs typeface="Times New Roman Bold"/>
                <a:sym typeface="Times New Roman Bold"/>
              </a:rPr>
              <a:t>Continue Statement</a:t>
            </a:r>
          </a:p>
        </p:txBody>
      </p:sp>
      <p:sp>
        <p:nvSpPr>
          <p:cNvPr id="5" name="TextBox 5"/>
          <p:cNvSpPr txBox="1"/>
          <p:nvPr/>
        </p:nvSpPr>
        <p:spPr>
          <a:xfrm>
            <a:off x="643899" y="4739641"/>
            <a:ext cx="11053882" cy="4518659"/>
          </a:xfrm>
          <a:prstGeom prst="rect">
            <a:avLst/>
          </a:prstGeom>
        </p:spPr>
        <p:txBody>
          <a:bodyPr lIns="0" tIns="0" rIns="0" bIns="0" rtlCol="0" anchor="t">
            <a:spAutoFit/>
          </a:bodyPr>
          <a:lstStyle/>
          <a:p>
            <a:pPr algn="l">
              <a:lnSpc>
                <a:spcPts val="5040"/>
              </a:lnSpc>
              <a:spcBef>
                <a:spcPct val="0"/>
              </a:spcBef>
            </a:pPr>
            <a:r>
              <a:rPr lang="en-US" sz="3600">
                <a:solidFill>
                  <a:srgbClr val="FFFFFF"/>
                </a:solidFill>
                <a:latin typeface="Times New Roman"/>
                <a:ea typeface="Times New Roman"/>
                <a:cs typeface="Times New Roman"/>
                <a:sym typeface="Times New Roman"/>
              </a:rPr>
              <a:t>for (int i = 1; i &lt;= 5; i++) {</a:t>
            </a:r>
          </a:p>
          <a:p>
            <a:pPr algn="l">
              <a:lnSpc>
                <a:spcPts val="5040"/>
              </a:lnSpc>
              <a:spcBef>
                <a:spcPct val="0"/>
              </a:spcBef>
            </a:pPr>
            <a:r>
              <a:rPr lang="en-US" sz="3600">
                <a:solidFill>
                  <a:srgbClr val="FFFFFF"/>
                </a:solidFill>
                <a:latin typeface="Times New Roman"/>
                <a:ea typeface="Times New Roman"/>
                <a:cs typeface="Times New Roman"/>
                <a:sym typeface="Times New Roman"/>
              </a:rPr>
              <a:t>    if (i == 3) {</a:t>
            </a:r>
          </a:p>
          <a:p>
            <a:pPr algn="l">
              <a:lnSpc>
                <a:spcPts val="5040"/>
              </a:lnSpc>
              <a:spcBef>
                <a:spcPct val="0"/>
              </a:spcBef>
            </a:pPr>
            <a:r>
              <a:rPr lang="en-US" sz="3600">
                <a:solidFill>
                  <a:srgbClr val="FFFFFF"/>
                </a:solidFill>
                <a:latin typeface="Times New Roman"/>
                <a:ea typeface="Times New Roman"/>
                <a:cs typeface="Times New Roman"/>
                <a:sym typeface="Times New Roman"/>
              </a:rPr>
              <a:t>        continue;  // Skip the rest of the loop when i equals 3</a:t>
            </a:r>
          </a:p>
          <a:p>
            <a:pPr algn="l">
              <a:lnSpc>
                <a:spcPts val="5040"/>
              </a:lnSpc>
              <a:spcBef>
                <a:spcPct val="0"/>
              </a:spcBef>
            </a:pPr>
            <a:r>
              <a:rPr lang="en-US" sz="3600">
                <a:solidFill>
                  <a:srgbClr val="FFFFFF"/>
                </a:solidFill>
                <a:latin typeface="Times New Roman"/>
                <a:ea typeface="Times New Roman"/>
                <a:cs typeface="Times New Roman"/>
                <a:sym typeface="Times New Roman"/>
              </a:rPr>
              <a:t>    }</a:t>
            </a:r>
          </a:p>
          <a:p>
            <a:pPr algn="l">
              <a:lnSpc>
                <a:spcPts val="5040"/>
              </a:lnSpc>
              <a:spcBef>
                <a:spcPct val="0"/>
              </a:spcBef>
            </a:pPr>
            <a:r>
              <a:rPr lang="en-US" sz="3600">
                <a:solidFill>
                  <a:srgbClr val="FFFFFF"/>
                </a:solidFill>
                <a:latin typeface="Times New Roman"/>
                <a:ea typeface="Times New Roman"/>
                <a:cs typeface="Times New Roman"/>
                <a:sym typeface="Times New Roman"/>
              </a:rPr>
              <a:t>    System.out.println(i);</a:t>
            </a:r>
          </a:p>
          <a:p>
            <a:pPr algn="l">
              <a:lnSpc>
                <a:spcPts val="5040"/>
              </a:lnSpc>
              <a:spcBef>
                <a:spcPct val="0"/>
              </a:spcBef>
            </a:pPr>
            <a:r>
              <a:rPr lang="en-US" sz="3600">
                <a:solidFill>
                  <a:srgbClr val="FFFFFF"/>
                </a:solidFill>
                <a:latin typeface="Times New Roman"/>
                <a:ea typeface="Times New Roman"/>
                <a:cs typeface="Times New Roman"/>
                <a:sym typeface="Times New Roman"/>
              </a:rPr>
              <a:t>}</a:t>
            </a:r>
          </a:p>
          <a:p>
            <a:pPr algn="l">
              <a:lnSpc>
                <a:spcPts val="5040"/>
              </a:lnSpc>
              <a:spcBef>
                <a:spcPct val="0"/>
              </a:spcBef>
            </a:pPr>
            <a:r>
              <a:rPr lang="en-US" sz="3600">
                <a:solidFill>
                  <a:srgbClr val="FFFFFF"/>
                </a:solidFill>
                <a:latin typeface="Times New Roman"/>
                <a:ea typeface="Times New Roman"/>
                <a:cs typeface="Times New Roman"/>
                <a:sym typeface="Times New Roman"/>
              </a:rPr>
              <a:t>// Output: 1, 2, 4, 5</a:t>
            </a:r>
          </a:p>
        </p:txBody>
      </p:sp>
      <p:sp>
        <p:nvSpPr>
          <p:cNvPr id="6" name="Freeform 6"/>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3"/>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grpSp>
        <p:nvGrpSpPr>
          <p:cNvPr id="2" name="Group 2"/>
          <p:cNvGrpSpPr/>
          <p:nvPr/>
        </p:nvGrpSpPr>
        <p:grpSpPr>
          <a:xfrm>
            <a:off x="182137" y="2635357"/>
            <a:ext cx="16850322" cy="5367618"/>
            <a:chOff x="0" y="0"/>
            <a:chExt cx="22467096" cy="7156824"/>
          </a:xfrm>
        </p:grpSpPr>
        <p:sp>
          <p:nvSpPr>
            <p:cNvPr id="3" name="TextBox 3"/>
            <p:cNvSpPr txBox="1"/>
            <p:nvPr/>
          </p:nvSpPr>
          <p:spPr>
            <a:xfrm>
              <a:off x="8090097" y="266700"/>
              <a:ext cx="6286902" cy="1946324"/>
            </a:xfrm>
            <a:prstGeom prst="rect">
              <a:avLst/>
            </a:prstGeom>
          </p:spPr>
          <p:txBody>
            <a:bodyPr lIns="0" tIns="0" rIns="0" bIns="0" rtlCol="0" anchor="t">
              <a:spAutoFit/>
            </a:bodyPr>
            <a:lstStyle/>
            <a:p>
              <a:pPr algn="ctr">
                <a:lnSpc>
                  <a:spcPts val="7393"/>
                </a:lnSpc>
              </a:pPr>
              <a:r>
                <a:rPr lang="en-US" sz="8596" spc="-154">
                  <a:solidFill>
                    <a:srgbClr val="FFFFFF"/>
                  </a:solidFill>
                  <a:latin typeface="Trend Sans One"/>
                  <a:ea typeface="Trend Sans One"/>
                  <a:cs typeface="Trend Sans One"/>
                  <a:sym typeface="Trend Sans One"/>
                </a:rPr>
                <a:t>thank</a:t>
              </a:r>
            </a:p>
          </p:txBody>
        </p:sp>
        <p:sp>
          <p:nvSpPr>
            <p:cNvPr id="4" name="TextBox 4"/>
            <p:cNvSpPr txBox="1"/>
            <p:nvPr/>
          </p:nvSpPr>
          <p:spPr>
            <a:xfrm>
              <a:off x="0" y="3002396"/>
              <a:ext cx="22467096" cy="4154428"/>
            </a:xfrm>
            <a:prstGeom prst="rect">
              <a:avLst/>
            </a:prstGeom>
          </p:spPr>
          <p:txBody>
            <a:bodyPr lIns="0" tIns="0" rIns="0" bIns="0" rtlCol="0" anchor="t">
              <a:spAutoFit/>
            </a:bodyPr>
            <a:lstStyle/>
            <a:p>
              <a:pPr algn="ctr">
                <a:lnSpc>
                  <a:spcPts val="20800"/>
                </a:lnSpc>
              </a:pPr>
              <a:r>
                <a:rPr lang="en-US" sz="24186" spc="-556">
                  <a:solidFill>
                    <a:srgbClr val="FF5055"/>
                  </a:solidFill>
                  <a:latin typeface="Trend Slab Four"/>
                  <a:ea typeface="Trend Slab Four"/>
                  <a:cs typeface="Trend Slab Four"/>
                  <a:sym typeface="Trend Slab Four"/>
                </a:rPr>
                <a:t>you</a:t>
              </a:r>
            </a:p>
          </p:txBody>
        </p:sp>
      </p:grpSp>
      <p:sp>
        <p:nvSpPr>
          <p:cNvPr id="5" name="Freeform 5"/>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2"/>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grpSp>
        <p:nvGrpSpPr>
          <p:cNvPr id="2" name="Group 2"/>
          <p:cNvGrpSpPr/>
          <p:nvPr/>
        </p:nvGrpSpPr>
        <p:grpSpPr>
          <a:xfrm>
            <a:off x="1412003" y="2322512"/>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97B2"/>
            </a:solidFill>
          </p:spPr>
        </p:sp>
        <p:sp>
          <p:nvSpPr>
            <p:cNvPr id="4" name="TextBox 4"/>
            <p:cNvSpPr txBox="1"/>
            <p:nvPr/>
          </p:nvSpPr>
          <p:spPr>
            <a:xfrm>
              <a:off x="0" y="-171450"/>
              <a:ext cx="812800" cy="984250"/>
            </a:xfrm>
            <a:prstGeom prst="rect">
              <a:avLst/>
            </a:prstGeom>
          </p:spPr>
          <p:txBody>
            <a:bodyPr lIns="50800" tIns="50800" rIns="50800" bIns="50800" rtlCol="0" anchor="ctr"/>
            <a:lstStyle/>
            <a:p>
              <a:pPr algn="ctr">
                <a:lnSpc>
                  <a:spcPts val="6299"/>
                </a:lnSpc>
                <a:spcBef>
                  <a:spcPct val="0"/>
                </a:spcBef>
              </a:pPr>
              <a:r>
                <a:rPr lang="en-US" sz="4499">
                  <a:solidFill>
                    <a:srgbClr val="F6F6F6"/>
                  </a:solidFill>
                  <a:latin typeface="Times New Roman Bold"/>
                  <a:ea typeface="Times New Roman Bold"/>
                  <a:cs typeface="Times New Roman Bold"/>
                  <a:sym typeface="Times New Roman Bold"/>
                </a:rPr>
                <a:t>Simple</a:t>
              </a:r>
            </a:p>
          </p:txBody>
        </p:sp>
      </p:grpSp>
      <p:grpSp>
        <p:nvGrpSpPr>
          <p:cNvPr id="5" name="Group 5"/>
          <p:cNvGrpSpPr/>
          <p:nvPr/>
        </p:nvGrpSpPr>
        <p:grpSpPr>
          <a:xfrm>
            <a:off x="5237262" y="2322512"/>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97B2"/>
            </a:solidFill>
          </p:spPr>
        </p:sp>
        <p:sp>
          <p:nvSpPr>
            <p:cNvPr id="7" name="TextBox 7"/>
            <p:cNvSpPr txBox="1"/>
            <p:nvPr/>
          </p:nvSpPr>
          <p:spPr>
            <a:xfrm>
              <a:off x="0" y="-171450"/>
              <a:ext cx="812800" cy="984250"/>
            </a:xfrm>
            <a:prstGeom prst="rect">
              <a:avLst/>
            </a:prstGeom>
          </p:spPr>
          <p:txBody>
            <a:bodyPr lIns="50800" tIns="50800" rIns="50800" bIns="50800" rtlCol="0" anchor="ctr"/>
            <a:lstStyle/>
            <a:p>
              <a:pPr algn="ctr">
                <a:lnSpc>
                  <a:spcPts val="6299"/>
                </a:lnSpc>
              </a:pPr>
              <a:r>
                <a:rPr lang="en-US" sz="4500">
                  <a:solidFill>
                    <a:srgbClr val="F6F6F6"/>
                  </a:solidFill>
                  <a:latin typeface="Times New Roman Bold"/>
                  <a:ea typeface="Times New Roman Bold"/>
                  <a:cs typeface="Times New Roman Bold"/>
                  <a:sym typeface="Times New Roman Bold"/>
                </a:rPr>
                <a:t>Object Oriented</a:t>
              </a:r>
            </a:p>
          </p:txBody>
        </p:sp>
      </p:grpSp>
      <p:grpSp>
        <p:nvGrpSpPr>
          <p:cNvPr id="8" name="Group 8"/>
          <p:cNvGrpSpPr/>
          <p:nvPr/>
        </p:nvGrpSpPr>
        <p:grpSpPr>
          <a:xfrm>
            <a:off x="9112042" y="2240819"/>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97B2"/>
            </a:solidFill>
          </p:spPr>
        </p:sp>
        <p:sp>
          <p:nvSpPr>
            <p:cNvPr id="10" name="TextBox 10"/>
            <p:cNvSpPr txBox="1"/>
            <p:nvPr/>
          </p:nvSpPr>
          <p:spPr>
            <a:xfrm>
              <a:off x="0" y="-171450"/>
              <a:ext cx="812800" cy="984250"/>
            </a:xfrm>
            <a:prstGeom prst="rect">
              <a:avLst/>
            </a:prstGeom>
          </p:spPr>
          <p:txBody>
            <a:bodyPr lIns="50800" tIns="50800" rIns="50800" bIns="50800" rtlCol="0" anchor="ctr"/>
            <a:lstStyle/>
            <a:p>
              <a:pPr algn="ctr">
                <a:lnSpc>
                  <a:spcPts val="6160"/>
                </a:lnSpc>
              </a:pPr>
              <a:r>
                <a:rPr lang="en-US" sz="4400">
                  <a:solidFill>
                    <a:srgbClr val="F6F6F6"/>
                  </a:solidFill>
                  <a:latin typeface="Times New Roman Bold"/>
                  <a:ea typeface="Times New Roman Bold"/>
                  <a:cs typeface="Times New Roman Bold"/>
                  <a:sym typeface="Times New Roman Bold"/>
                </a:rPr>
                <a:t>Platform Independent</a:t>
              </a:r>
            </a:p>
          </p:txBody>
        </p:sp>
      </p:grpSp>
      <p:grpSp>
        <p:nvGrpSpPr>
          <p:cNvPr id="11" name="Group 11"/>
          <p:cNvGrpSpPr/>
          <p:nvPr/>
        </p:nvGrpSpPr>
        <p:grpSpPr>
          <a:xfrm>
            <a:off x="12986822" y="2240819"/>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97B2"/>
            </a:solidFill>
          </p:spPr>
        </p:sp>
        <p:sp>
          <p:nvSpPr>
            <p:cNvPr id="13" name="TextBox 13"/>
            <p:cNvSpPr txBox="1"/>
            <p:nvPr/>
          </p:nvSpPr>
          <p:spPr>
            <a:xfrm>
              <a:off x="0" y="-171450"/>
              <a:ext cx="812800" cy="984250"/>
            </a:xfrm>
            <a:prstGeom prst="rect">
              <a:avLst/>
            </a:prstGeom>
          </p:spPr>
          <p:txBody>
            <a:bodyPr lIns="50800" tIns="50800" rIns="50800" bIns="50800" rtlCol="0" anchor="ctr"/>
            <a:lstStyle/>
            <a:p>
              <a:pPr algn="ctr">
                <a:lnSpc>
                  <a:spcPts val="6299"/>
                </a:lnSpc>
              </a:pPr>
              <a:r>
                <a:rPr lang="en-US" sz="4500">
                  <a:solidFill>
                    <a:srgbClr val="F6F6F6"/>
                  </a:solidFill>
                  <a:latin typeface="Times New Roman Bold"/>
                  <a:ea typeface="Times New Roman Bold"/>
                  <a:cs typeface="Times New Roman Bold"/>
                  <a:sym typeface="Times New Roman Bold"/>
                </a:rPr>
                <a:t>Dynamic</a:t>
              </a:r>
            </a:p>
          </p:txBody>
        </p:sp>
      </p:grpSp>
      <p:grpSp>
        <p:nvGrpSpPr>
          <p:cNvPr id="14" name="Group 14"/>
          <p:cNvGrpSpPr/>
          <p:nvPr/>
        </p:nvGrpSpPr>
        <p:grpSpPr>
          <a:xfrm>
            <a:off x="1412003" y="6172200"/>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97B2"/>
            </a:solidFill>
          </p:spPr>
        </p:sp>
        <p:sp>
          <p:nvSpPr>
            <p:cNvPr id="16" name="TextBox 16"/>
            <p:cNvSpPr txBox="1"/>
            <p:nvPr/>
          </p:nvSpPr>
          <p:spPr>
            <a:xfrm>
              <a:off x="0" y="-171450"/>
              <a:ext cx="812800" cy="984250"/>
            </a:xfrm>
            <a:prstGeom prst="rect">
              <a:avLst/>
            </a:prstGeom>
          </p:spPr>
          <p:txBody>
            <a:bodyPr lIns="50800" tIns="50800" rIns="50800" bIns="50800" rtlCol="0" anchor="ctr"/>
            <a:lstStyle/>
            <a:p>
              <a:pPr algn="ctr">
                <a:lnSpc>
                  <a:spcPts val="6299"/>
                </a:lnSpc>
              </a:pPr>
              <a:r>
                <a:rPr lang="en-US" sz="4500">
                  <a:solidFill>
                    <a:srgbClr val="F6F6F6"/>
                  </a:solidFill>
                  <a:latin typeface="Times New Roman Bold"/>
                  <a:ea typeface="Times New Roman Bold"/>
                  <a:cs typeface="Times New Roman Bold"/>
                  <a:sym typeface="Times New Roman Bold"/>
                </a:rPr>
                <a:t>Secure</a:t>
              </a:r>
            </a:p>
          </p:txBody>
        </p:sp>
      </p:grpSp>
      <p:grpSp>
        <p:nvGrpSpPr>
          <p:cNvPr id="17" name="Group 17"/>
          <p:cNvGrpSpPr/>
          <p:nvPr/>
        </p:nvGrpSpPr>
        <p:grpSpPr>
          <a:xfrm>
            <a:off x="13189008" y="6172200"/>
            <a:ext cx="3086100" cy="3086100"/>
            <a:chOff x="0" y="0"/>
            <a:chExt cx="812800" cy="812800"/>
          </a:xfrm>
        </p:grpSpPr>
        <p:sp>
          <p:nvSpPr>
            <p:cNvPr id="18" name="Freeform 18"/>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97B2"/>
            </a:solidFill>
          </p:spPr>
        </p:sp>
        <p:sp>
          <p:nvSpPr>
            <p:cNvPr id="19" name="TextBox 19"/>
            <p:cNvSpPr txBox="1"/>
            <p:nvPr/>
          </p:nvSpPr>
          <p:spPr>
            <a:xfrm>
              <a:off x="0" y="-171450"/>
              <a:ext cx="812800" cy="984250"/>
            </a:xfrm>
            <a:prstGeom prst="rect">
              <a:avLst/>
            </a:prstGeom>
          </p:spPr>
          <p:txBody>
            <a:bodyPr lIns="50800" tIns="50800" rIns="50800" bIns="50800" rtlCol="0" anchor="ctr"/>
            <a:lstStyle/>
            <a:p>
              <a:pPr algn="ctr">
                <a:lnSpc>
                  <a:spcPts val="6020"/>
                </a:lnSpc>
              </a:pPr>
              <a:r>
                <a:rPr lang="en-US" sz="4300">
                  <a:solidFill>
                    <a:srgbClr val="F6F6F6"/>
                  </a:solidFill>
                  <a:latin typeface="Times New Roman Bold"/>
                  <a:ea typeface="Times New Roman Bold"/>
                  <a:cs typeface="Times New Roman Bold"/>
                  <a:sym typeface="Times New Roman Bold"/>
                </a:rPr>
                <a:t>High Performance</a:t>
              </a:r>
            </a:p>
          </p:txBody>
        </p:sp>
      </p:grpSp>
      <p:grpSp>
        <p:nvGrpSpPr>
          <p:cNvPr id="20" name="Group 20"/>
          <p:cNvGrpSpPr/>
          <p:nvPr/>
        </p:nvGrpSpPr>
        <p:grpSpPr>
          <a:xfrm>
            <a:off x="9264708" y="6172200"/>
            <a:ext cx="3291327" cy="3086100"/>
            <a:chOff x="0" y="0"/>
            <a:chExt cx="866852" cy="812800"/>
          </a:xfrm>
        </p:grpSpPr>
        <p:sp>
          <p:nvSpPr>
            <p:cNvPr id="21" name="Freeform 21"/>
            <p:cNvSpPr/>
            <p:nvPr/>
          </p:nvSpPr>
          <p:spPr>
            <a:xfrm>
              <a:off x="0" y="0"/>
              <a:ext cx="866852" cy="812800"/>
            </a:xfrm>
            <a:custGeom>
              <a:avLst/>
              <a:gdLst/>
              <a:ahLst/>
              <a:cxnLst/>
              <a:rect l="l" t="t" r="r" b="b"/>
              <a:pathLst>
                <a:path w="866852" h="812800">
                  <a:moveTo>
                    <a:pt x="119963" y="0"/>
                  </a:moveTo>
                  <a:lnTo>
                    <a:pt x="746889" y="0"/>
                  </a:lnTo>
                  <a:cubicBezTo>
                    <a:pt x="813142" y="0"/>
                    <a:pt x="866852" y="53709"/>
                    <a:pt x="866852" y="119963"/>
                  </a:cubicBezTo>
                  <a:lnTo>
                    <a:pt x="866852" y="692837"/>
                  </a:lnTo>
                  <a:cubicBezTo>
                    <a:pt x="866852" y="724653"/>
                    <a:pt x="854213" y="755166"/>
                    <a:pt x="831715" y="777664"/>
                  </a:cubicBezTo>
                  <a:cubicBezTo>
                    <a:pt x="809218" y="800161"/>
                    <a:pt x="778705" y="812800"/>
                    <a:pt x="746889" y="812800"/>
                  </a:cubicBezTo>
                  <a:lnTo>
                    <a:pt x="119963" y="812800"/>
                  </a:lnTo>
                  <a:cubicBezTo>
                    <a:pt x="88147" y="812800"/>
                    <a:pt x="57634" y="800161"/>
                    <a:pt x="35136" y="777664"/>
                  </a:cubicBezTo>
                  <a:cubicBezTo>
                    <a:pt x="12639" y="755166"/>
                    <a:pt x="0" y="724653"/>
                    <a:pt x="0" y="692837"/>
                  </a:cubicBezTo>
                  <a:lnTo>
                    <a:pt x="0" y="119963"/>
                  </a:lnTo>
                  <a:cubicBezTo>
                    <a:pt x="0" y="88147"/>
                    <a:pt x="12639" y="57634"/>
                    <a:pt x="35136" y="35136"/>
                  </a:cubicBezTo>
                  <a:cubicBezTo>
                    <a:pt x="57634" y="12639"/>
                    <a:pt x="88147" y="0"/>
                    <a:pt x="119963" y="0"/>
                  </a:cubicBezTo>
                  <a:close/>
                </a:path>
              </a:pathLst>
            </a:custGeom>
            <a:solidFill>
              <a:srgbClr val="0097B2"/>
            </a:solidFill>
          </p:spPr>
        </p:sp>
        <p:sp>
          <p:nvSpPr>
            <p:cNvPr id="22" name="TextBox 22"/>
            <p:cNvSpPr txBox="1"/>
            <p:nvPr/>
          </p:nvSpPr>
          <p:spPr>
            <a:xfrm>
              <a:off x="0" y="-161925"/>
              <a:ext cx="866852" cy="974725"/>
            </a:xfrm>
            <a:prstGeom prst="rect">
              <a:avLst/>
            </a:prstGeom>
          </p:spPr>
          <p:txBody>
            <a:bodyPr lIns="50800" tIns="50800" rIns="50800" bIns="50800" rtlCol="0" anchor="ctr"/>
            <a:lstStyle/>
            <a:p>
              <a:pPr algn="ctr">
                <a:lnSpc>
                  <a:spcPts val="5740"/>
                </a:lnSpc>
              </a:pPr>
              <a:r>
                <a:rPr lang="en-US" sz="4100">
                  <a:solidFill>
                    <a:srgbClr val="F6F6F6"/>
                  </a:solidFill>
                  <a:latin typeface="Times New Roman Bold"/>
                  <a:ea typeface="Times New Roman Bold"/>
                  <a:cs typeface="Times New Roman Bold"/>
                  <a:sym typeface="Times New Roman Bold"/>
                </a:rPr>
                <a:t>Multithreaded</a:t>
              </a:r>
            </a:p>
          </p:txBody>
        </p:sp>
      </p:grpSp>
      <p:grpSp>
        <p:nvGrpSpPr>
          <p:cNvPr id="23" name="Group 23"/>
          <p:cNvGrpSpPr/>
          <p:nvPr/>
        </p:nvGrpSpPr>
        <p:grpSpPr>
          <a:xfrm>
            <a:off x="5340408" y="6172200"/>
            <a:ext cx="3086100" cy="3086100"/>
            <a:chOff x="0" y="0"/>
            <a:chExt cx="812800" cy="812800"/>
          </a:xfrm>
        </p:grpSpPr>
        <p:sp>
          <p:nvSpPr>
            <p:cNvPr id="24" name="Freeform 24"/>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97B2"/>
            </a:solidFill>
          </p:spPr>
        </p:sp>
        <p:sp>
          <p:nvSpPr>
            <p:cNvPr id="25" name="TextBox 25"/>
            <p:cNvSpPr txBox="1"/>
            <p:nvPr/>
          </p:nvSpPr>
          <p:spPr>
            <a:xfrm>
              <a:off x="0" y="-171450"/>
              <a:ext cx="812800" cy="984250"/>
            </a:xfrm>
            <a:prstGeom prst="rect">
              <a:avLst/>
            </a:prstGeom>
          </p:spPr>
          <p:txBody>
            <a:bodyPr lIns="50800" tIns="50800" rIns="50800" bIns="50800" rtlCol="0" anchor="ctr"/>
            <a:lstStyle/>
            <a:p>
              <a:pPr algn="ctr">
                <a:lnSpc>
                  <a:spcPts val="6299"/>
                </a:lnSpc>
              </a:pPr>
              <a:r>
                <a:rPr lang="en-US" sz="4500">
                  <a:solidFill>
                    <a:srgbClr val="F6F6F6"/>
                  </a:solidFill>
                  <a:latin typeface="Times New Roman Bold"/>
                  <a:ea typeface="Times New Roman Bold"/>
                  <a:cs typeface="Times New Roman Bold"/>
                  <a:sym typeface="Times New Roman Bold"/>
                </a:rPr>
                <a:t>Robust</a:t>
              </a:r>
            </a:p>
          </p:txBody>
        </p:sp>
      </p:grpSp>
      <p:sp>
        <p:nvSpPr>
          <p:cNvPr id="26" name="TextBox 26"/>
          <p:cNvSpPr txBox="1"/>
          <p:nvPr/>
        </p:nvSpPr>
        <p:spPr>
          <a:xfrm>
            <a:off x="2955053" y="222250"/>
            <a:ext cx="12377895" cy="1336675"/>
          </a:xfrm>
          <a:prstGeom prst="rect">
            <a:avLst/>
          </a:prstGeom>
        </p:spPr>
        <p:txBody>
          <a:bodyPr lIns="0" tIns="0" rIns="0" bIns="0" rtlCol="0" anchor="t">
            <a:spAutoFit/>
          </a:bodyPr>
          <a:lstStyle/>
          <a:p>
            <a:pPr marL="0" lvl="0" indent="0" algn="ctr">
              <a:lnSpc>
                <a:spcPts val="9800"/>
              </a:lnSpc>
              <a:spcBef>
                <a:spcPct val="0"/>
              </a:spcBef>
            </a:pPr>
            <a:r>
              <a:rPr lang="en-US" sz="7000">
                <a:solidFill>
                  <a:srgbClr val="F6F6F6"/>
                </a:solidFill>
                <a:latin typeface="Times New Roman Bold"/>
                <a:ea typeface="Times New Roman Bold"/>
                <a:cs typeface="Times New Roman Bold"/>
                <a:sym typeface="Times New Roman Bold"/>
              </a:rPr>
              <a:t>Key Features of Java</a:t>
            </a:r>
          </a:p>
        </p:txBody>
      </p:sp>
      <p:sp>
        <p:nvSpPr>
          <p:cNvPr id="27" name="Freeform 27"/>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2"/>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grpSp>
        <p:nvGrpSpPr>
          <p:cNvPr id="2" name="Group 2"/>
          <p:cNvGrpSpPr/>
          <p:nvPr/>
        </p:nvGrpSpPr>
        <p:grpSpPr>
          <a:xfrm>
            <a:off x="443025" y="2394739"/>
            <a:ext cx="5497521" cy="6863561"/>
            <a:chOff x="0" y="0"/>
            <a:chExt cx="1447907" cy="1807687"/>
          </a:xfrm>
        </p:grpSpPr>
        <p:sp>
          <p:nvSpPr>
            <p:cNvPr id="3" name="Freeform 3"/>
            <p:cNvSpPr/>
            <p:nvPr/>
          </p:nvSpPr>
          <p:spPr>
            <a:xfrm>
              <a:off x="0" y="0"/>
              <a:ext cx="1447907" cy="1807687"/>
            </a:xfrm>
            <a:custGeom>
              <a:avLst/>
              <a:gdLst/>
              <a:ahLst/>
              <a:cxnLst/>
              <a:rect l="l" t="t" r="r" b="b"/>
              <a:pathLst>
                <a:path w="1447907" h="1807687">
                  <a:moveTo>
                    <a:pt x="0" y="0"/>
                  </a:moveTo>
                  <a:lnTo>
                    <a:pt x="1447907" y="0"/>
                  </a:lnTo>
                  <a:lnTo>
                    <a:pt x="1447907" y="1807687"/>
                  </a:lnTo>
                  <a:lnTo>
                    <a:pt x="0" y="1807687"/>
                  </a:lnTo>
                  <a:close/>
                </a:path>
              </a:pathLst>
            </a:custGeom>
            <a:solidFill>
              <a:srgbClr val="0097B2"/>
            </a:solidFill>
          </p:spPr>
        </p:sp>
        <p:sp>
          <p:nvSpPr>
            <p:cNvPr id="4" name="TextBox 4"/>
            <p:cNvSpPr txBox="1"/>
            <p:nvPr/>
          </p:nvSpPr>
          <p:spPr>
            <a:xfrm>
              <a:off x="0" y="-171450"/>
              <a:ext cx="1447907" cy="1979137"/>
            </a:xfrm>
            <a:prstGeom prst="rect">
              <a:avLst/>
            </a:prstGeom>
          </p:spPr>
          <p:txBody>
            <a:bodyPr lIns="50800" tIns="50800" rIns="50800" bIns="50800" rtlCol="0" anchor="ctr"/>
            <a:lstStyle/>
            <a:p>
              <a:pPr algn="ctr">
                <a:lnSpc>
                  <a:spcPts val="6019"/>
                </a:lnSpc>
              </a:pPr>
              <a:r>
                <a:rPr lang="en-US" sz="4299">
                  <a:solidFill>
                    <a:srgbClr val="F6F6F6"/>
                  </a:solidFill>
                  <a:latin typeface="Times New Roman Bold"/>
                  <a:ea typeface="Times New Roman Bold"/>
                  <a:cs typeface="Times New Roman Bold"/>
                  <a:sym typeface="Times New Roman Bold"/>
                </a:rPr>
                <a:t>Basic Program Structure</a:t>
              </a:r>
            </a:p>
            <a:p>
              <a:pPr algn="ctr">
                <a:lnSpc>
                  <a:spcPts val="5599"/>
                </a:lnSpc>
              </a:pPr>
              <a:r>
                <a:rPr lang="en-US" sz="3999">
                  <a:solidFill>
                    <a:srgbClr val="F6F6F6"/>
                  </a:solidFill>
                  <a:latin typeface="Times New Roman"/>
                  <a:ea typeface="Times New Roman"/>
                  <a:cs typeface="Times New Roman"/>
                  <a:sym typeface="Times New Roman"/>
                </a:rPr>
                <a:t>Java programs have a well-defined structure, including a main method, class declarations, and other essential elements.</a:t>
              </a:r>
            </a:p>
            <a:p>
              <a:pPr algn="ctr">
                <a:lnSpc>
                  <a:spcPts val="2659"/>
                </a:lnSpc>
                <a:spcBef>
                  <a:spcPct val="0"/>
                </a:spcBef>
              </a:pPr>
              <a:endParaRPr lang="en-US" sz="3999">
                <a:solidFill>
                  <a:srgbClr val="F6F6F6"/>
                </a:solidFill>
                <a:latin typeface="Times New Roman"/>
                <a:ea typeface="Times New Roman"/>
                <a:cs typeface="Times New Roman"/>
                <a:sym typeface="Times New Roman"/>
              </a:endParaRPr>
            </a:p>
          </p:txBody>
        </p:sp>
      </p:grpSp>
      <p:sp>
        <p:nvSpPr>
          <p:cNvPr id="5" name="TextBox 5"/>
          <p:cNvSpPr txBox="1"/>
          <p:nvPr/>
        </p:nvSpPr>
        <p:spPr>
          <a:xfrm>
            <a:off x="2964495" y="585455"/>
            <a:ext cx="11486793" cy="957612"/>
          </a:xfrm>
          <a:prstGeom prst="rect">
            <a:avLst/>
          </a:prstGeom>
        </p:spPr>
        <p:txBody>
          <a:bodyPr lIns="0" tIns="0" rIns="0" bIns="0" rtlCol="0" anchor="t">
            <a:spAutoFit/>
          </a:bodyPr>
          <a:lstStyle/>
          <a:p>
            <a:pPr algn="ctr">
              <a:lnSpc>
                <a:spcPts val="7068"/>
              </a:lnSpc>
              <a:spcBef>
                <a:spcPct val="0"/>
              </a:spcBef>
            </a:pPr>
            <a:r>
              <a:rPr lang="en-US" sz="5048">
                <a:solidFill>
                  <a:srgbClr val="FFFFFF"/>
                </a:solidFill>
                <a:latin typeface="Times New Roman Bold"/>
                <a:ea typeface="Times New Roman Bold"/>
                <a:cs typeface="Times New Roman Bold"/>
                <a:sym typeface="Times New Roman Bold"/>
              </a:rPr>
              <a:t>Java Program Structure and Fundamentals</a:t>
            </a:r>
          </a:p>
        </p:txBody>
      </p:sp>
      <p:grpSp>
        <p:nvGrpSpPr>
          <p:cNvPr id="6" name="Group 6"/>
          <p:cNvGrpSpPr/>
          <p:nvPr/>
        </p:nvGrpSpPr>
        <p:grpSpPr>
          <a:xfrm>
            <a:off x="6395239" y="2416847"/>
            <a:ext cx="5497521" cy="6863561"/>
            <a:chOff x="0" y="0"/>
            <a:chExt cx="1447907" cy="1807687"/>
          </a:xfrm>
        </p:grpSpPr>
        <p:sp>
          <p:nvSpPr>
            <p:cNvPr id="7" name="Freeform 7"/>
            <p:cNvSpPr/>
            <p:nvPr/>
          </p:nvSpPr>
          <p:spPr>
            <a:xfrm>
              <a:off x="0" y="0"/>
              <a:ext cx="1447907" cy="1807687"/>
            </a:xfrm>
            <a:custGeom>
              <a:avLst/>
              <a:gdLst/>
              <a:ahLst/>
              <a:cxnLst/>
              <a:rect l="l" t="t" r="r" b="b"/>
              <a:pathLst>
                <a:path w="1447907" h="1807687">
                  <a:moveTo>
                    <a:pt x="0" y="0"/>
                  </a:moveTo>
                  <a:lnTo>
                    <a:pt x="1447907" y="0"/>
                  </a:lnTo>
                  <a:lnTo>
                    <a:pt x="1447907" y="1807687"/>
                  </a:lnTo>
                  <a:lnTo>
                    <a:pt x="0" y="1807687"/>
                  </a:lnTo>
                  <a:close/>
                </a:path>
              </a:pathLst>
            </a:custGeom>
            <a:solidFill>
              <a:srgbClr val="0097B2"/>
            </a:solidFill>
          </p:spPr>
        </p:sp>
        <p:sp>
          <p:nvSpPr>
            <p:cNvPr id="8" name="TextBox 8"/>
            <p:cNvSpPr txBox="1"/>
            <p:nvPr/>
          </p:nvSpPr>
          <p:spPr>
            <a:xfrm>
              <a:off x="0" y="-152400"/>
              <a:ext cx="1447907" cy="1960087"/>
            </a:xfrm>
            <a:prstGeom prst="rect">
              <a:avLst/>
            </a:prstGeom>
          </p:spPr>
          <p:txBody>
            <a:bodyPr lIns="50800" tIns="50800" rIns="50800" bIns="50800" rtlCol="0" anchor="ctr"/>
            <a:lstStyle/>
            <a:p>
              <a:pPr algn="ctr">
                <a:lnSpc>
                  <a:spcPts val="5599"/>
                </a:lnSpc>
              </a:pPr>
              <a:r>
                <a:rPr lang="en-US" sz="3999">
                  <a:solidFill>
                    <a:srgbClr val="F6F6F6"/>
                  </a:solidFill>
                  <a:latin typeface="Times New Roman Bold"/>
                  <a:ea typeface="Times New Roman Bold"/>
                  <a:cs typeface="Times New Roman Bold"/>
                  <a:sym typeface="Times New Roman Bold"/>
                </a:rPr>
                <a:t>Java Tokens</a:t>
              </a:r>
            </a:p>
            <a:p>
              <a:pPr algn="ctr">
                <a:lnSpc>
                  <a:spcPts val="5599"/>
                </a:lnSpc>
              </a:pPr>
              <a:r>
                <a:rPr lang="en-US" sz="3999">
                  <a:solidFill>
                    <a:srgbClr val="F6F6F6"/>
                  </a:solidFill>
                  <a:latin typeface="Times New Roman"/>
                  <a:ea typeface="Times New Roman"/>
                  <a:cs typeface="Times New Roman"/>
                  <a:sym typeface="Times New Roman"/>
                </a:rPr>
                <a:t>Java programs consist of various tokens, such as keywords, identifiers, literals, and operators, each serving a specific purpose.</a:t>
              </a:r>
            </a:p>
            <a:p>
              <a:pPr algn="ctr">
                <a:lnSpc>
                  <a:spcPts val="2659"/>
                </a:lnSpc>
                <a:spcBef>
                  <a:spcPct val="0"/>
                </a:spcBef>
              </a:pPr>
              <a:endParaRPr lang="en-US" sz="3999">
                <a:solidFill>
                  <a:srgbClr val="F6F6F6"/>
                </a:solidFill>
                <a:latin typeface="Times New Roman"/>
                <a:ea typeface="Times New Roman"/>
                <a:cs typeface="Times New Roman"/>
                <a:sym typeface="Times New Roman"/>
              </a:endParaRPr>
            </a:p>
          </p:txBody>
        </p:sp>
      </p:grpSp>
      <p:grpSp>
        <p:nvGrpSpPr>
          <p:cNvPr id="9" name="Group 9"/>
          <p:cNvGrpSpPr/>
          <p:nvPr/>
        </p:nvGrpSpPr>
        <p:grpSpPr>
          <a:xfrm>
            <a:off x="12349961" y="2394739"/>
            <a:ext cx="5497521" cy="6863561"/>
            <a:chOff x="0" y="0"/>
            <a:chExt cx="1447907" cy="1807687"/>
          </a:xfrm>
        </p:grpSpPr>
        <p:sp>
          <p:nvSpPr>
            <p:cNvPr id="10" name="Freeform 10"/>
            <p:cNvSpPr/>
            <p:nvPr/>
          </p:nvSpPr>
          <p:spPr>
            <a:xfrm>
              <a:off x="0" y="0"/>
              <a:ext cx="1447907" cy="1807687"/>
            </a:xfrm>
            <a:custGeom>
              <a:avLst/>
              <a:gdLst/>
              <a:ahLst/>
              <a:cxnLst/>
              <a:rect l="l" t="t" r="r" b="b"/>
              <a:pathLst>
                <a:path w="1447907" h="1807687">
                  <a:moveTo>
                    <a:pt x="0" y="0"/>
                  </a:moveTo>
                  <a:lnTo>
                    <a:pt x="1447907" y="0"/>
                  </a:lnTo>
                  <a:lnTo>
                    <a:pt x="1447907" y="1807687"/>
                  </a:lnTo>
                  <a:lnTo>
                    <a:pt x="0" y="1807687"/>
                  </a:lnTo>
                  <a:close/>
                </a:path>
              </a:pathLst>
            </a:custGeom>
            <a:solidFill>
              <a:srgbClr val="0097B2"/>
            </a:solidFill>
          </p:spPr>
        </p:sp>
        <p:sp>
          <p:nvSpPr>
            <p:cNvPr id="11" name="TextBox 11"/>
            <p:cNvSpPr txBox="1"/>
            <p:nvPr/>
          </p:nvSpPr>
          <p:spPr>
            <a:xfrm>
              <a:off x="0" y="-38100"/>
              <a:ext cx="1447907" cy="1845787"/>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2652826" y="2973494"/>
            <a:ext cx="4635256" cy="5597867"/>
          </a:xfrm>
          <a:prstGeom prst="rect">
            <a:avLst/>
          </a:prstGeom>
        </p:spPr>
        <p:txBody>
          <a:bodyPr lIns="0" tIns="0" rIns="0" bIns="0" rtlCol="0" anchor="t">
            <a:spAutoFit/>
          </a:bodyPr>
          <a:lstStyle/>
          <a:p>
            <a:pPr algn="ctr">
              <a:lnSpc>
                <a:spcPts val="5212"/>
              </a:lnSpc>
              <a:spcBef>
                <a:spcPct val="0"/>
              </a:spcBef>
            </a:pPr>
            <a:r>
              <a:rPr lang="en-US" sz="3723">
                <a:solidFill>
                  <a:srgbClr val="FFFFFF"/>
                </a:solidFill>
                <a:latin typeface="Times New Roman Bold"/>
                <a:ea typeface="Times New Roman Bold"/>
                <a:cs typeface="Times New Roman Bold"/>
                <a:sym typeface="Times New Roman Bold"/>
              </a:rPr>
              <a:t>Importance of Comments</a:t>
            </a:r>
          </a:p>
          <a:p>
            <a:pPr algn="ctr">
              <a:lnSpc>
                <a:spcPts val="5599"/>
              </a:lnSpc>
              <a:spcBef>
                <a:spcPct val="0"/>
              </a:spcBef>
            </a:pPr>
            <a:r>
              <a:rPr lang="en-US" sz="3999">
                <a:solidFill>
                  <a:srgbClr val="FFFFFF"/>
                </a:solidFill>
                <a:latin typeface="Times New Roman"/>
                <a:ea typeface="Times New Roman"/>
                <a:cs typeface="Times New Roman"/>
                <a:sym typeface="Times New Roman"/>
              </a:rPr>
              <a:t>Proper commenting and code formatting are crucial for enhancing code readability and maintainability.</a:t>
            </a:r>
          </a:p>
        </p:txBody>
      </p:sp>
      <p:sp>
        <p:nvSpPr>
          <p:cNvPr id="13" name="Freeform 13"/>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2"/>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grpSp>
        <p:nvGrpSpPr>
          <p:cNvPr id="2" name="Group 2"/>
          <p:cNvGrpSpPr/>
          <p:nvPr/>
        </p:nvGrpSpPr>
        <p:grpSpPr>
          <a:xfrm>
            <a:off x="521026" y="624654"/>
            <a:ext cx="2140175" cy="2849634"/>
            <a:chOff x="0" y="0"/>
            <a:chExt cx="610441" cy="812800"/>
          </a:xfrm>
        </p:grpSpPr>
        <p:sp>
          <p:nvSpPr>
            <p:cNvPr id="3" name="Freeform 3"/>
            <p:cNvSpPr/>
            <p:nvPr/>
          </p:nvSpPr>
          <p:spPr>
            <a:xfrm>
              <a:off x="0" y="0"/>
              <a:ext cx="610441" cy="812800"/>
            </a:xfrm>
            <a:custGeom>
              <a:avLst/>
              <a:gdLst/>
              <a:ahLst/>
              <a:cxnLst/>
              <a:rect l="l" t="t" r="r" b="b"/>
              <a:pathLst>
                <a:path w="610441" h="812800">
                  <a:moveTo>
                    <a:pt x="610441" y="0"/>
                  </a:moveTo>
                  <a:lnTo>
                    <a:pt x="610441" y="698500"/>
                  </a:lnTo>
                  <a:lnTo>
                    <a:pt x="305221" y="812800"/>
                  </a:lnTo>
                  <a:lnTo>
                    <a:pt x="0" y="698500"/>
                  </a:lnTo>
                  <a:lnTo>
                    <a:pt x="0" y="0"/>
                  </a:lnTo>
                  <a:lnTo>
                    <a:pt x="610441" y="0"/>
                  </a:lnTo>
                  <a:close/>
                </a:path>
              </a:pathLst>
            </a:custGeom>
            <a:solidFill>
              <a:srgbClr val="0097B2"/>
            </a:solidFill>
          </p:spPr>
        </p:sp>
        <p:sp>
          <p:nvSpPr>
            <p:cNvPr id="4" name="TextBox 4"/>
            <p:cNvSpPr txBox="1"/>
            <p:nvPr/>
          </p:nvSpPr>
          <p:spPr>
            <a:xfrm>
              <a:off x="0" y="-200025"/>
              <a:ext cx="610441" cy="898525"/>
            </a:xfrm>
            <a:prstGeom prst="rect">
              <a:avLst/>
            </a:prstGeom>
          </p:spPr>
          <p:txBody>
            <a:bodyPr lIns="50800" tIns="50800" rIns="50800" bIns="50800" rtlCol="0" anchor="ctr"/>
            <a:lstStyle/>
            <a:p>
              <a:pPr algn="ctr">
                <a:lnSpc>
                  <a:spcPts val="7000"/>
                </a:lnSpc>
              </a:pPr>
              <a:r>
                <a:rPr lang="en-US" sz="5000">
                  <a:solidFill>
                    <a:srgbClr val="000000"/>
                  </a:solidFill>
                  <a:latin typeface="Times New Roman Bold"/>
                  <a:ea typeface="Times New Roman Bold"/>
                  <a:cs typeface="Times New Roman Bold"/>
                  <a:sym typeface="Times New Roman Bold"/>
                </a:rPr>
                <a:t>1</a:t>
              </a:r>
            </a:p>
          </p:txBody>
        </p:sp>
      </p:grpSp>
      <p:grpSp>
        <p:nvGrpSpPr>
          <p:cNvPr id="5" name="Group 5"/>
          <p:cNvGrpSpPr/>
          <p:nvPr/>
        </p:nvGrpSpPr>
        <p:grpSpPr>
          <a:xfrm>
            <a:off x="521026" y="7241715"/>
            <a:ext cx="2140175" cy="2849634"/>
            <a:chOff x="0" y="0"/>
            <a:chExt cx="610441" cy="812800"/>
          </a:xfrm>
        </p:grpSpPr>
        <p:sp>
          <p:nvSpPr>
            <p:cNvPr id="6" name="Freeform 6"/>
            <p:cNvSpPr/>
            <p:nvPr/>
          </p:nvSpPr>
          <p:spPr>
            <a:xfrm>
              <a:off x="0" y="0"/>
              <a:ext cx="610441" cy="812800"/>
            </a:xfrm>
            <a:custGeom>
              <a:avLst/>
              <a:gdLst/>
              <a:ahLst/>
              <a:cxnLst/>
              <a:rect l="l" t="t" r="r" b="b"/>
              <a:pathLst>
                <a:path w="610441" h="812800">
                  <a:moveTo>
                    <a:pt x="610441" y="0"/>
                  </a:moveTo>
                  <a:lnTo>
                    <a:pt x="610441" y="698500"/>
                  </a:lnTo>
                  <a:lnTo>
                    <a:pt x="305221" y="812800"/>
                  </a:lnTo>
                  <a:lnTo>
                    <a:pt x="0" y="698500"/>
                  </a:lnTo>
                  <a:lnTo>
                    <a:pt x="0" y="0"/>
                  </a:lnTo>
                  <a:lnTo>
                    <a:pt x="610441" y="0"/>
                  </a:lnTo>
                  <a:close/>
                </a:path>
              </a:pathLst>
            </a:custGeom>
            <a:solidFill>
              <a:srgbClr val="0097B2"/>
            </a:solidFill>
          </p:spPr>
        </p:sp>
        <p:sp>
          <p:nvSpPr>
            <p:cNvPr id="7" name="TextBox 7"/>
            <p:cNvSpPr txBox="1"/>
            <p:nvPr/>
          </p:nvSpPr>
          <p:spPr>
            <a:xfrm>
              <a:off x="0" y="-200025"/>
              <a:ext cx="610441" cy="898525"/>
            </a:xfrm>
            <a:prstGeom prst="rect">
              <a:avLst/>
            </a:prstGeom>
          </p:spPr>
          <p:txBody>
            <a:bodyPr lIns="50800" tIns="50800" rIns="50800" bIns="50800" rtlCol="0" anchor="ctr"/>
            <a:lstStyle/>
            <a:p>
              <a:pPr algn="ctr">
                <a:lnSpc>
                  <a:spcPts val="7000"/>
                </a:lnSpc>
              </a:pPr>
              <a:r>
                <a:rPr lang="en-US" sz="5000">
                  <a:solidFill>
                    <a:srgbClr val="000000"/>
                  </a:solidFill>
                  <a:latin typeface="Times New Roman Bold"/>
                  <a:ea typeface="Times New Roman Bold"/>
                  <a:cs typeface="Times New Roman Bold"/>
                  <a:sym typeface="Times New Roman Bold"/>
                </a:rPr>
                <a:t>3</a:t>
              </a:r>
            </a:p>
          </p:txBody>
        </p:sp>
      </p:grpSp>
      <p:grpSp>
        <p:nvGrpSpPr>
          <p:cNvPr id="8" name="Group 8"/>
          <p:cNvGrpSpPr/>
          <p:nvPr/>
        </p:nvGrpSpPr>
        <p:grpSpPr>
          <a:xfrm>
            <a:off x="521026" y="3933184"/>
            <a:ext cx="2140175" cy="2849634"/>
            <a:chOff x="0" y="0"/>
            <a:chExt cx="610441" cy="812800"/>
          </a:xfrm>
        </p:grpSpPr>
        <p:sp>
          <p:nvSpPr>
            <p:cNvPr id="9" name="Freeform 9"/>
            <p:cNvSpPr/>
            <p:nvPr/>
          </p:nvSpPr>
          <p:spPr>
            <a:xfrm>
              <a:off x="0" y="0"/>
              <a:ext cx="610441" cy="812800"/>
            </a:xfrm>
            <a:custGeom>
              <a:avLst/>
              <a:gdLst/>
              <a:ahLst/>
              <a:cxnLst/>
              <a:rect l="l" t="t" r="r" b="b"/>
              <a:pathLst>
                <a:path w="610441" h="812800">
                  <a:moveTo>
                    <a:pt x="610441" y="0"/>
                  </a:moveTo>
                  <a:lnTo>
                    <a:pt x="610441" y="698500"/>
                  </a:lnTo>
                  <a:lnTo>
                    <a:pt x="305221" y="812800"/>
                  </a:lnTo>
                  <a:lnTo>
                    <a:pt x="0" y="698500"/>
                  </a:lnTo>
                  <a:lnTo>
                    <a:pt x="0" y="0"/>
                  </a:lnTo>
                  <a:lnTo>
                    <a:pt x="610441" y="0"/>
                  </a:lnTo>
                  <a:close/>
                </a:path>
              </a:pathLst>
            </a:custGeom>
            <a:solidFill>
              <a:srgbClr val="0097B2"/>
            </a:solidFill>
          </p:spPr>
        </p:sp>
        <p:sp>
          <p:nvSpPr>
            <p:cNvPr id="10" name="TextBox 10"/>
            <p:cNvSpPr txBox="1"/>
            <p:nvPr/>
          </p:nvSpPr>
          <p:spPr>
            <a:xfrm>
              <a:off x="0" y="-200025"/>
              <a:ext cx="610441" cy="898525"/>
            </a:xfrm>
            <a:prstGeom prst="rect">
              <a:avLst/>
            </a:prstGeom>
          </p:spPr>
          <p:txBody>
            <a:bodyPr lIns="50800" tIns="50800" rIns="50800" bIns="50800" rtlCol="0" anchor="ctr"/>
            <a:lstStyle/>
            <a:p>
              <a:pPr algn="ctr">
                <a:lnSpc>
                  <a:spcPts val="7000"/>
                </a:lnSpc>
              </a:pPr>
              <a:r>
                <a:rPr lang="en-US" sz="5000">
                  <a:solidFill>
                    <a:srgbClr val="000000"/>
                  </a:solidFill>
                  <a:latin typeface="Times New Roman Bold"/>
                  <a:ea typeface="Times New Roman Bold"/>
                  <a:cs typeface="Times New Roman Bold"/>
                  <a:sym typeface="Times New Roman Bold"/>
                </a:rPr>
                <a:t>2</a:t>
              </a:r>
            </a:p>
          </p:txBody>
        </p:sp>
      </p:grpSp>
      <p:sp>
        <p:nvSpPr>
          <p:cNvPr id="11" name="TextBox 11"/>
          <p:cNvSpPr txBox="1"/>
          <p:nvPr/>
        </p:nvSpPr>
        <p:spPr>
          <a:xfrm>
            <a:off x="2661201" y="318333"/>
            <a:ext cx="14601001" cy="2654556"/>
          </a:xfrm>
          <a:prstGeom prst="rect">
            <a:avLst/>
          </a:prstGeom>
        </p:spPr>
        <p:txBody>
          <a:bodyPr lIns="0" tIns="0" rIns="0" bIns="0" rtlCol="0" anchor="t">
            <a:spAutoFit/>
          </a:bodyPr>
          <a:lstStyle/>
          <a:p>
            <a:pPr algn="ctr">
              <a:lnSpc>
                <a:spcPts val="5599"/>
              </a:lnSpc>
            </a:pPr>
            <a:r>
              <a:rPr lang="en-US" sz="3999">
                <a:solidFill>
                  <a:srgbClr val="FFFFFF"/>
                </a:solidFill>
                <a:latin typeface="Times New Roman Bold"/>
                <a:ea typeface="Times New Roman Bold"/>
                <a:cs typeface="Times New Roman Bold"/>
                <a:sym typeface="Times New Roman Bold"/>
              </a:rPr>
              <a:t>Command Line Arguments</a:t>
            </a:r>
          </a:p>
          <a:p>
            <a:pPr algn="ctr">
              <a:lnSpc>
                <a:spcPts val="4900"/>
              </a:lnSpc>
            </a:pPr>
            <a:r>
              <a:rPr lang="en-US" sz="3500">
                <a:solidFill>
                  <a:srgbClr val="FFFFFF"/>
                </a:solidFill>
                <a:latin typeface="Times New Roman"/>
                <a:ea typeface="Times New Roman"/>
                <a:cs typeface="Times New Roman"/>
                <a:sym typeface="Times New Roman"/>
              </a:rPr>
              <a:t>Java programs can accept input from the command line, allowing for dynamic and interactive functionality.</a:t>
            </a:r>
          </a:p>
          <a:p>
            <a:pPr algn="ctr">
              <a:lnSpc>
                <a:spcPts val="5221"/>
              </a:lnSpc>
            </a:pPr>
            <a:endParaRPr lang="en-US" sz="3500">
              <a:solidFill>
                <a:srgbClr val="FFFFFF"/>
              </a:solidFill>
              <a:latin typeface="Times New Roman"/>
              <a:ea typeface="Times New Roman"/>
              <a:cs typeface="Times New Roman"/>
              <a:sym typeface="Times New Roman"/>
            </a:endParaRPr>
          </a:p>
        </p:txBody>
      </p:sp>
      <p:sp>
        <p:nvSpPr>
          <p:cNvPr id="12" name="TextBox 12"/>
          <p:cNvSpPr txBox="1"/>
          <p:nvPr/>
        </p:nvSpPr>
        <p:spPr>
          <a:xfrm>
            <a:off x="2917735" y="3557746"/>
            <a:ext cx="15023939" cy="3059809"/>
          </a:xfrm>
          <a:prstGeom prst="rect">
            <a:avLst/>
          </a:prstGeom>
        </p:spPr>
        <p:txBody>
          <a:bodyPr lIns="0" tIns="0" rIns="0" bIns="0" rtlCol="0" anchor="t">
            <a:spAutoFit/>
          </a:bodyPr>
          <a:lstStyle/>
          <a:p>
            <a:pPr algn="ctr">
              <a:lnSpc>
                <a:spcPts val="5599"/>
              </a:lnSpc>
            </a:pPr>
            <a:r>
              <a:rPr lang="en-US" sz="3999">
                <a:solidFill>
                  <a:srgbClr val="FFFFFF"/>
                </a:solidFill>
                <a:latin typeface="Times New Roman Bold"/>
                <a:ea typeface="Times New Roman Bold"/>
                <a:cs typeface="Times New Roman Bold"/>
                <a:sym typeface="Times New Roman Bold"/>
              </a:rPr>
              <a:t>User Input with Scanner</a:t>
            </a:r>
          </a:p>
          <a:p>
            <a:pPr algn="ctr">
              <a:lnSpc>
                <a:spcPts val="4831"/>
              </a:lnSpc>
            </a:pPr>
            <a:r>
              <a:rPr lang="en-US" sz="3451">
                <a:solidFill>
                  <a:srgbClr val="FFFFFF"/>
                </a:solidFill>
                <a:latin typeface="Times New Roman"/>
                <a:ea typeface="Times New Roman"/>
                <a:cs typeface="Times New Roman"/>
                <a:sym typeface="Times New Roman"/>
              </a:rPr>
              <a:t>The Scanner class provides a simple and efficient way to capture user input within a Java program.</a:t>
            </a:r>
          </a:p>
          <a:p>
            <a:pPr algn="ctr">
              <a:lnSpc>
                <a:spcPts val="8848"/>
              </a:lnSpc>
            </a:pPr>
            <a:endParaRPr lang="en-US" sz="3451">
              <a:solidFill>
                <a:srgbClr val="FFFFFF"/>
              </a:solidFill>
              <a:latin typeface="Times New Roman"/>
              <a:ea typeface="Times New Roman"/>
              <a:cs typeface="Times New Roman"/>
              <a:sym typeface="Times New Roman"/>
            </a:endParaRPr>
          </a:p>
        </p:txBody>
      </p:sp>
      <p:sp>
        <p:nvSpPr>
          <p:cNvPr id="13" name="TextBox 13"/>
          <p:cNvSpPr txBox="1"/>
          <p:nvPr/>
        </p:nvSpPr>
        <p:spPr>
          <a:xfrm>
            <a:off x="3078410" y="7274780"/>
            <a:ext cx="13413851" cy="2353341"/>
          </a:xfrm>
          <a:prstGeom prst="rect">
            <a:avLst/>
          </a:prstGeom>
        </p:spPr>
        <p:txBody>
          <a:bodyPr lIns="0" tIns="0" rIns="0" bIns="0" rtlCol="0" anchor="t">
            <a:spAutoFit/>
          </a:bodyPr>
          <a:lstStyle/>
          <a:p>
            <a:pPr algn="ctr">
              <a:lnSpc>
                <a:spcPts val="4688"/>
              </a:lnSpc>
            </a:pPr>
            <a:r>
              <a:rPr lang="en-US" sz="3348">
                <a:solidFill>
                  <a:srgbClr val="FFFFFF"/>
                </a:solidFill>
                <a:latin typeface="Public Sans"/>
                <a:ea typeface="Public Sans"/>
                <a:cs typeface="Public Sans"/>
                <a:sym typeface="Public Sans"/>
              </a:rPr>
              <a:t>Escape Sequences</a:t>
            </a:r>
          </a:p>
          <a:p>
            <a:pPr algn="ctr">
              <a:lnSpc>
                <a:spcPts val="4688"/>
              </a:lnSpc>
            </a:pPr>
            <a:r>
              <a:rPr lang="en-US" sz="3348">
                <a:solidFill>
                  <a:srgbClr val="FFFFFF"/>
                </a:solidFill>
                <a:latin typeface="Public Sans"/>
                <a:ea typeface="Public Sans"/>
                <a:cs typeface="Public Sans"/>
                <a:sym typeface="Public Sans"/>
              </a:rPr>
              <a:t>Escape sequences, such as \n and \t, allow for the inclusion of special characters and formatting in Java output.</a:t>
            </a:r>
          </a:p>
          <a:p>
            <a:pPr algn="ctr">
              <a:lnSpc>
                <a:spcPts val="4688"/>
              </a:lnSpc>
              <a:spcBef>
                <a:spcPct val="0"/>
              </a:spcBef>
            </a:pPr>
            <a:endParaRPr lang="en-US" sz="3348">
              <a:solidFill>
                <a:srgbClr val="FFFFFF"/>
              </a:solidFill>
              <a:latin typeface="Public Sans"/>
              <a:ea typeface="Public Sans"/>
              <a:cs typeface="Public Sans"/>
              <a:sym typeface="Public Sans"/>
            </a:endParaRPr>
          </a:p>
        </p:txBody>
      </p:sp>
      <p:sp>
        <p:nvSpPr>
          <p:cNvPr id="14" name="Freeform 14"/>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2"/>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Freeform 2"/>
          <p:cNvSpPr/>
          <p:nvPr/>
        </p:nvSpPr>
        <p:spPr>
          <a:xfrm>
            <a:off x="9400534" y="2863421"/>
            <a:ext cx="8818427" cy="5085724"/>
          </a:xfrm>
          <a:custGeom>
            <a:avLst/>
            <a:gdLst/>
            <a:ahLst/>
            <a:cxnLst/>
            <a:rect l="l" t="t" r="r" b="b"/>
            <a:pathLst>
              <a:path w="8818427" h="5085724">
                <a:moveTo>
                  <a:pt x="0" y="0"/>
                </a:moveTo>
                <a:lnTo>
                  <a:pt x="8818427" y="0"/>
                </a:lnTo>
                <a:lnTo>
                  <a:pt x="8818427" y="5085724"/>
                </a:lnTo>
                <a:lnTo>
                  <a:pt x="0" y="5085724"/>
                </a:lnTo>
                <a:lnTo>
                  <a:pt x="0" y="0"/>
                </a:lnTo>
                <a:close/>
              </a:path>
            </a:pathLst>
          </a:custGeom>
          <a:blipFill>
            <a:blip r:embed="rId2"/>
            <a:stretch>
              <a:fillRect/>
            </a:stretch>
          </a:blipFill>
        </p:spPr>
      </p:sp>
      <p:sp>
        <p:nvSpPr>
          <p:cNvPr id="3" name="TextBox 3"/>
          <p:cNvSpPr txBox="1"/>
          <p:nvPr/>
        </p:nvSpPr>
        <p:spPr>
          <a:xfrm>
            <a:off x="3272457" y="65558"/>
            <a:ext cx="12256154" cy="1277604"/>
          </a:xfrm>
          <a:prstGeom prst="rect">
            <a:avLst/>
          </a:prstGeom>
        </p:spPr>
        <p:txBody>
          <a:bodyPr lIns="0" tIns="0" rIns="0" bIns="0" rtlCol="0" anchor="t">
            <a:spAutoFit/>
          </a:bodyPr>
          <a:lstStyle/>
          <a:p>
            <a:pPr algn="ctr">
              <a:lnSpc>
                <a:spcPts val="9380"/>
              </a:lnSpc>
              <a:spcBef>
                <a:spcPct val="0"/>
              </a:spcBef>
            </a:pPr>
            <a:r>
              <a:rPr lang="en-US" sz="6700">
                <a:solidFill>
                  <a:srgbClr val="F6F6F6"/>
                </a:solidFill>
                <a:latin typeface="Times New Roman Bold"/>
                <a:ea typeface="Times New Roman Bold"/>
                <a:cs typeface="Times New Roman Bold"/>
                <a:sym typeface="Times New Roman Bold"/>
              </a:rPr>
              <a:t>DATA TYPES</a:t>
            </a:r>
          </a:p>
        </p:txBody>
      </p:sp>
      <p:sp>
        <p:nvSpPr>
          <p:cNvPr id="4" name="TextBox 4"/>
          <p:cNvSpPr txBox="1"/>
          <p:nvPr/>
        </p:nvSpPr>
        <p:spPr>
          <a:xfrm>
            <a:off x="797819" y="1982871"/>
            <a:ext cx="8115300" cy="7050009"/>
          </a:xfrm>
          <a:prstGeom prst="rect">
            <a:avLst/>
          </a:prstGeom>
        </p:spPr>
        <p:txBody>
          <a:bodyPr lIns="0" tIns="0" rIns="0" bIns="0" rtlCol="0" anchor="t">
            <a:spAutoFit/>
          </a:bodyPr>
          <a:lstStyle/>
          <a:p>
            <a:pPr algn="just">
              <a:lnSpc>
                <a:spcPts val="5056"/>
              </a:lnSpc>
            </a:pPr>
            <a:r>
              <a:rPr lang="en-US" sz="3348">
                <a:solidFill>
                  <a:srgbClr val="F6F6F6"/>
                </a:solidFill>
                <a:latin typeface="Times New Roman"/>
                <a:ea typeface="Times New Roman"/>
                <a:cs typeface="Times New Roman"/>
                <a:sym typeface="Times New Roman"/>
              </a:rPr>
              <a:t>Data types in Java are of different sizes and values that can be stored in the variable that is made as per convenience and circumstances to cover up all test cases. Java has two categories in which data types are segregated</a:t>
            </a:r>
          </a:p>
          <a:p>
            <a:pPr marL="723002" lvl="1" indent="-361501" algn="just">
              <a:lnSpc>
                <a:spcPts val="5056"/>
              </a:lnSpc>
              <a:buFont typeface="Arial"/>
              <a:buChar char="•"/>
            </a:pPr>
            <a:r>
              <a:rPr lang="en-US" sz="3348">
                <a:solidFill>
                  <a:srgbClr val="F6F6F6"/>
                </a:solidFill>
                <a:latin typeface="Times New Roman Bold"/>
                <a:ea typeface="Times New Roman Bold"/>
                <a:cs typeface="Times New Roman Bold"/>
                <a:sym typeface="Times New Roman Bold"/>
              </a:rPr>
              <a:t>Primitive Data Type:</a:t>
            </a:r>
            <a:r>
              <a:rPr lang="en-US" sz="3348">
                <a:solidFill>
                  <a:srgbClr val="F6F6F6"/>
                </a:solidFill>
                <a:latin typeface="Times New Roman"/>
                <a:ea typeface="Times New Roman"/>
                <a:cs typeface="Times New Roman"/>
                <a:sym typeface="Times New Roman"/>
              </a:rPr>
              <a:t> such as Boolean, char, int, short, byte, long, float, and double</a:t>
            </a:r>
          </a:p>
          <a:p>
            <a:pPr marL="723002" lvl="1" indent="-361501" algn="just">
              <a:lnSpc>
                <a:spcPts val="5056"/>
              </a:lnSpc>
              <a:buFont typeface="Arial"/>
              <a:buChar char="•"/>
            </a:pPr>
            <a:r>
              <a:rPr lang="en-US" sz="3348">
                <a:solidFill>
                  <a:srgbClr val="F6F6F6"/>
                </a:solidFill>
                <a:latin typeface="Times New Roman Bold"/>
                <a:ea typeface="Times New Roman Bold"/>
                <a:cs typeface="Times New Roman Bold"/>
                <a:sym typeface="Times New Roman Bold"/>
              </a:rPr>
              <a:t>Non-Primitive Data Type </a:t>
            </a:r>
            <a:r>
              <a:rPr lang="en-US" sz="3348">
                <a:solidFill>
                  <a:srgbClr val="F6F6F6"/>
                </a:solidFill>
                <a:latin typeface="Times New Roman"/>
                <a:ea typeface="Times New Roman"/>
                <a:cs typeface="Times New Roman"/>
                <a:sym typeface="Times New Roman"/>
              </a:rPr>
              <a:t>or Object Data type: such as String, Array, etc.</a:t>
            </a:r>
          </a:p>
        </p:txBody>
      </p:sp>
      <p:sp>
        <p:nvSpPr>
          <p:cNvPr id="5" name="Freeform 5"/>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3"/>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702521" y="1385627"/>
          <a:ext cx="14882959" cy="7515749"/>
        </p:xfrm>
        <a:graphic>
          <a:graphicData uri="http://schemas.openxmlformats.org/drawingml/2006/table">
            <a:tbl>
              <a:tblPr/>
              <a:tblGrid>
                <a:gridCol w="3611573">
                  <a:extLst>
                    <a:ext uri="{9D8B030D-6E8A-4147-A177-3AD203B41FA5}">
                      <a16:colId xmlns:a16="http://schemas.microsoft.com/office/drawing/2014/main" val="20000"/>
                    </a:ext>
                  </a:extLst>
                </a:gridCol>
                <a:gridCol w="3611573">
                  <a:extLst>
                    <a:ext uri="{9D8B030D-6E8A-4147-A177-3AD203B41FA5}">
                      <a16:colId xmlns:a16="http://schemas.microsoft.com/office/drawing/2014/main" val="20001"/>
                    </a:ext>
                  </a:extLst>
                </a:gridCol>
                <a:gridCol w="3611573">
                  <a:extLst>
                    <a:ext uri="{9D8B030D-6E8A-4147-A177-3AD203B41FA5}">
                      <a16:colId xmlns:a16="http://schemas.microsoft.com/office/drawing/2014/main" val="20002"/>
                    </a:ext>
                  </a:extLst>
                </a:gridCol>
                <a:gridCol w="4048240">
                  <a:extLst>
                    <a:ext uri="{9D8B030D-6E8A-4147-A177-3AD203B41FA5}">
                      <a16:colId xmlns:a16="http://schemas.microsoft.com/office/drawing/2014/main" val="20003"/>
                    </a:ext>
                  </a:extLst>
                </a:gridCol>
              </a:tblGrid>
              <a:tr h="815329">
                <a:tc>
                  <a:txBody>
                    <a:bodyPr/>
                    <a:lstStyle/>
                    <a:p>
                      <a:pPr algn="l">
                        <a:lnSpc>
                          <a:spcPts val="2800"/>
                        </a:lnSpc>
                        <a:defRPr/>
                      </a:pPr>
                      <a:r>
                        <a:rPr lang="en-US" sz="2000">
                          <a:solidFill>
                            <a:srgbClr val="FFFFFF"/>
                          </a:solidFill>
                          <a:latin typeface="Public Sans"/>
                          <a:ea typeface="Public Sans"/>
                          <a:cs typeface="Public Sans"/>
                          <a:sym typeface="Public Sans"/>
                        </a:rPr>
                        <a:t>Data Type</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Default Value</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Default size</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Range</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815329">
                <a:tc>
                  <a:txBody>
                    <a:bodyPr/>
                    <a:lstStyle/>
                    <a:p>
                      <a:pPr algn="l">
                        <a:lnSpc>
                          <a:spcPts val="2800"/>
                        </a:lnSpc>
                        <a:defRPr/>
                      </a:pPr>
                      <a:r>
                        <a:rPr lang="en-US" sz="2000">
                          <a:solidFill>
                            <a:srgbClr val="FFFFFF"/>
                          </a:solidFill>
                          <a:latin typeface="Public Sans"/>
                          <a:ea typeface="Public Sans"/>
                          <a:cs typeface="Public Sans"/>
                          <a:sym typeface="Public Sans"/>
                        </a:rPr>
                        <a:t>byte</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0</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1 byte or 8 bits</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-128 to 127</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815329">
                <a:tc>
                  <a:txBody>
                    <a:bodyPr/>
                    <a:lstStyle/>
                    <a:p>
                      <a:pPr algn="l">
                        <a:lnSpc>
                          <a:spcPts val="2800"/>
                        </a:lnSpc>
                        <a:defRPr/>
                      </a:pPr>
                      <a:r>
                        <a:rPr lang="en-US" sz="2000">
                          <a:solidFill>
                            <a:srgbClr val="FFFFFF"/>
                          </a:solidFill>
                          <a:latin typeface="Public Sans"/>
                          <a:ea typeface="Public Sans"/>
                          <a:cs typeface="Public Sans"/>
                          <a:sym typeface="Public Sans"/>
                        </a:rPr>
                        <a:t>short</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0</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2 bytes or 16 bits</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-32,768 to 32,767</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815329">
                <a:tc>
                  <a:txBody>
                    <a:bodyPr/>
                    <a:lstStyle/>
                    <a:p>
                      <a:pPr algn="l">
                        <a:lnSpc>
                          <a:spcPts val="2800"/>
                        </a:lnSpc>
                        <a:defRPr/>
                      </a:pPr>
                      <a:r>
                        <a:rPr lang="en-US" sz="2000">
                          <a:solidFill>
                            <a:srgbClr val="FFFFFF"/>
                          </a:solidFill>
                          <a:latin typeface="Public Sans"/>
                          <a:ea typeface="Public Sans"/>
                          <a:cs typeface="Public Sans"/>
                          <a:sym typeface="Public Sans"/>
                        </a:rPr>
                        <a:t>int</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0</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4 bytes or 32 bits</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2,147,483,648 to 2,147,483,647</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993117">
                <a:tc>
                  <a:txBody>
                    <a:bodyPr/>
                    <a:lstStyle/>
                    <a:p>
                      <a:pPr algn="l">
                        <a:lnSpc>
                          <a:spcPts val="2800"/>
                        </a:lnSpc>
                        <a:defRPr/>
                      </a:pPr>
                      <a:r>
                        <a:rPr lang="en-US" sz="2000">
                          <a:solidFill>
                            <a:srgbClr val="FFFFFF"/>
                          </a:solidFill>
                          <a:latin typeface="Public Sans"/>
                          <a:ea typeface="Public Sans"/>
                          <a:cs typeface="Public Sans"/>
                          <a:sym typeface="Public Sans"/>
                        </a:rPr>
                        <a:t>long</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0</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8 bytes or 64 bits</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9,223,372,036,854,775,808 to 9,223,372,036,854,775,807</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815329">
                <a:tc>
                  <a:txBody>
                    <a:bodyPr/>
                    <a:lstStyle/>
                    <a:p>
                      <a:pPr algn="l">
                        <a:lnSpc>
                          <a:spcPts val="2800"/>
                        </a:lnSpc>
                        <a:defRPr/>
                      </a:pPr>
                      <a:r>
                        <a:rPr lang="en-US" sz="2000">
                          <a:solidFill>
                            <a:srgbClr val="FFFFFF"/>
                          </a:solidFill>
                          <a:latin typeface="Public Sans"/>
                          <a:ea typeface="Public Sans"/>
                          <a:cs typeface="Public Sans"/>
                          <a:sym typeface="Public Sans"/>
                        </a:rPr>
                        <a:t>float</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0.0f</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4 bytes or 32 bits</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1.4e-045 to 3.4e+038</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815329">
                <a:tc>
                  <a:txBody>
                    <a:bodyPr/>
                    <a:lstStyle/>
                    <a:p>
                      <a:pPr algn="l">
                        <a:lnSpc>
                          <a:spcPts val="2800"/>
                        </a:lnSpc>
                        <a:defRPr/>
                      </a:pPr>
                      <a:r>
                        <a:rPr lang="en-US" sz="2000">
                          <a:solidFill>
                            <a:srgbClr val="FFFFFF"/>
                          </a:solidFill>
                          <a:latin typeface="Public Sans"/>
                          <a:ea typeface="Public Sans"/>
                          <a:cs typeface="Public Sans"/>
                          <a:sym typeface="Public Sans"/>
                        </a:rPr>
                        <a:t>double</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0.0d</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8 bytes or 64 bits</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4.9e-324 to 1.8e+308</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815329">
                <a:tc>
                  <a:txBody>
                    <a:bodyPr/>
                    <a:lstStyle/>
                    <a:p>
                      <a:pPr algn="l">
                        <a:lnSpc>
                          <a:spcPts val="2800"/>
                        </a:lnSpc>
                        <a:defRPr/>
                      </a:pPr>
                      <a:r>
                        <a:rPr lang="en-US" sz="2000">
                          <a:solidFill>
                            <a:srgbClr val="FFFFFF"/>
                          </a:solidFill>
                          <a:latin typeface="Public Sans"/>
                          <a:ea typeface="Public Sans"/>
                          <a:cs typeface="Public Sans"/>
                          <a:sym typeface="Public Sans"/>
                        </a:rPr>
                        <a:t>char</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‘\u0000’</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2 bytes or 16 bits</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0 to 65536</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815329">
                <a:tc>
                  <a:txBody>
                    <a:bodyPr/>
                    <a:lstStyle/>
                    <a:p>
                      <a:pPr algn="l">
                        <a:lnSpc>
                          <a:spcPts val="2800"/>
                        </a:lnSpc>
                        <a:defRPr/>
                      </a:pPr>
                      <a:r>
                        <a:rPr lang="en-US" sz="2000">
                          <a:solidFill>
                            <a:srgbClr val="FFFFFF"/>
                          </a:solidFill>
                          <a:latin typeface="Public Sans"/>
                          <a:ea typeface="Public Sans"/>
                          <a:cs typeface="Public Sans"/>
                          <a:sym typeface="Public Sans"/>
                        </a:rPr>
                        <a:t>boolean</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FALSE</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1 byte or 2 bytes</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800"/>
                        </a:lnSpc>
                        <a:defRPr/>
                      </a:pPr>
                      <a:r>
                        <a:rPr lang="en-US" sz="2000">
                          <a:solidFill>
                            <a:srgbClr val="FFFFFF"/>
                          </a:solidFill>
                          <a:latin typeface="Public Sans"/>
                          <a:ea typeface="Public Sans"/>
                          <a:cs typeface="Public Sans"/>
                          <a:sym typeface="Public Sans"/>
                        </a:rPr>
                        <a:t>0 or 1</a:t>
                      </a:r>
                      <a:endParaRPr lang="en-US" sz="1100"/>
                    </a:p>
                  </a:txBody>
                  <a:tcPr marL="104775" marR="104775" marT="104775" marB="1047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Freeform 3"/>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2"/>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sp>
        <p:nvSpPr>
          <p:cNvPr id="2" name="TextBox 2"/>
          <p:cNvSpPr txBox="1"/>
          <p:nvPr/>
        </p:nvSpPr>
        <p:spPr>
          <a:xfrm>
            <a:off x="514350" y="1686898"/>
            <a:ext cx="17773650" cy="1810416"/>
          </a:xfrm>
          <a:prstGeom prst="rect">
            <a:avLst/>
          </a:prstGeom>
        </p:spPr>
        <p:txBody>
          <a:bodyPr lIns="0" tIns="0" rIns="0" bIns="0" rtlCol="0" anchor="t">
            <a:spAutoFit/>
          </a:bodyPr>
          <a:lstStyle/>
          <a:p>
            <a:pPr algn="l">
              <a:lnSpc>
                <a:spcPts val="4688"/>
              </a:lnSpc>
              <a:spcBef>
                <a:spcPct val="0"/>
              </a:spcBef>
            </a:pPr>
            <a:r>
              <a:rPr lang="en-US" sz="3348">
                <a:solidFill>
                  <a:srgbClr val="FFFFFF"/>
                </a:solidFill>
                <a:latin typeface="Times New Roman"/>
                <a:ea typeface="Times New Roman"/>
                <a:cs typeface="Times New Roman"/>
                <a:sym typeface="Times New Roman"/>
              </a:rPr>
              <a:t>A variable is the name of a reserved area allocated in memory. In other words, it is a name of the memory location. It is a combination of "vary + able" which means its value can be changed.</a:t>
            </a:r>
          </a:p>
          <a:p>
            <a:pPr algn="l">
              <a:lnSpc>
                <a:spcPts val="4688"/>
              </a:lnSpc>
              <a:spcBef>
                <a:spcPct val="0"/>
              </a:spcBef>
            </a:pPr>
            <a:endParaRPr lang="en-US" sz="3348">
              <a:solidFill>
                <a:srgbClr val="FFFFFF"/>
              </a:solidFill>
              <a:latin typeface="Times New Roman"/>
              <a:ea typeface="Times New Roman"/>
              <a:cs typeface="Times New Roman"/>
              <a:sym typeface="Times New Roman"/>
            </a:endParaRPr>
          </a:p>
        </p:txBody>
      </p:sp>
      <p:sp>
        <p:nvSpPr>
          <p:cNvPr id="3" name="TextBox 3"/>
          <p:cNvSpPr txBox="1"/>
          <p:nvPr/>
        </p:nvSpPr>
        <p:spPr>
          <a:xfrm>
            <a:off x="6845672" y="454644"/>
            <a:ext cx="5117728" cy="834587"/>
          </a:xfrm>
          <a:prstGeom prst="rect">
            <a:avLst/>
          </a:prstGeom>
        </p:spPr>
        <p:txBody>
          <a:bodyPr wrap="square" lIns="0" tIns="0" rIns="0" bIns="0" rtlCol="0" anchor="t">
            <a:spAutoFit/>
          </a:bodyPr>
          <a:lstStyle/>
          <a:p>
            <a:pPr algn="ctr">
              <a:lnSpc>
                <a:spcPts val="7068"/>
              </a:lnSpc>
              <a:spcBef>
                <a:spcPct val="0"/>
              </a:spcBef>
            </a:pPr>
            <a:r>
              <a:rPr lang="en-US" sz="5048" dirty="0">
                <a:solidFill>
                  <a:srgbClr val="FFFFFF"/>
                </a:solidFill>
                <a:latin typeface="Times New Roman Bold"/>
                <a:ea typeface="Times New Roman Bold"/>
                <a:cs typeface="Times New Roman Bold"/>
                <a:sym typeface="Times New Roman Bold"/>
              </a:rPr>
              <a:t>Java Variables</a:t>
            </a:r>
          </a:p>
        </p:txBody>
      </p:sp>
      <p:sp>
        <p:nvSpPr>
          <p:cNvPr id="4" name="Freeform 4"/>
          <p:cNvSpPr/>
          <p:nvPr/>
        </p:nvSpPr>
        <p:spPr>
          <a:xfrm>
            <a:off x="13339985" y="3844475"/>
            <a:ext cx="4611957" cy="4817529"/>
          </a:xfrm>
          <a:custGeom>
            <a:avLst/>
            <a:gdLst/>
            <a:ahLst/>
            <a:cxnLst/>
            <a:rect l="l" t="t" r="r" b="b"/>
            <a:pathLst>
              <a:path w="4611957" h="4817529">
                <a:moveTo>
                  <a:pt x="0" y="0"/>
                </a:moveTo>
                <a:lnTo>
                  <a:pt x="4611957" y="0"/>
                </a:lnTo>
                <a:lnTo>
                  <a:pt x="4611957" y="4817529"/>
                </a:lnTo>
                <a:lnTo>
                  <a:pt x="0" y="4817529"/>
                </a:lnTo>
                <a:lnTo>
                  <a:pt x="0" y="0"/>
                </a:lnTo>
                <a:close/>
              </a:path>
            </a:pathLst>
          </a:custGeom>
          <a:blipFill>
            <a:blip r:embed="rId2"/>
            <a:stretch>
              <a:fillRect/>
            </a:stretch>
          </a:blipFill>
        </p:spPr>
      </p:sp>
      <p:sp>
        <p:nvSpPr>
          <p:cNvPr id="5" name="TextBox 5"/>
          <p:cNvSpPr txBox="1"/>
          <p:nvPr/>
        </p:nvSpPr>
        <p:spPr>
          <a:xfrm>
            <a:off x="695206" y="3470952"/>
            <a:ext cx="11664292" cy="5787348"/>
          </a:xfrm>
          <a:prstGeom prst="rect">
            <a:avLst/>
          </a:prstGeom>
        </p:spPr>
        <p:txBody>
          <a:bodyPr lIns="0" tIns="0" rIns="0" bIns="0" rtlCol="0" anchor="t">
            <a:spAutoFit/>
          </a:bodyPr>
          <a:lstStyle/>
          <a:p>
            <a:pPr algn="l">
              <a:lnSpc>
                <a:spcPts val="5023"/>
              </a:lnSpc>
            </a:pPr>
            <a:r>
              <a:rPr lang="en-US" sz="3348">
                <a:solidFill>
                  <a:srgbClr val="FFFFFF"/>
                </a:solidFill>
                <a:latin typeface="Times New Roman Bold"/>
                <a:ea typeface="Times New Roman Bold"/>
                <a:cs typeface="Times New Roman Bold"/>
                <a:sym typeface="Times New Roman Bold"/>
              </a:rPr>
              <a:t>Local Variable:</a:t>
            </a:r>
            <a:r>
              <a:rPr lang="en-US" sz="3348">
                <a:solidFill>
                  <a:srgbClr val="FFFFFF"/>
                </a:solidFill>
                <a:latin typeface="Times New Roman"/>
                <a:ea typeface="Times New Roman"/>
                <a:cs typeface="Times New Roman"/>
                <a:sym typeface="Times New Roman"/>
              </a:rPr>
              <a:t> A variable declared within a method, accessible only inside that method and not visible to others.</a:t>
            </a:r>
          </a:p>
          <a:p>
            <a:pPr algn="l">
              <a:lnSpc>
                <a:spcPts val="5023"/>
              </a:lnSpc>
            </a:pPr>
            <a:endParaRPr lang="en-US" sz="3348">
              <a:solidFill>
                <a:srgbClr val="FFFFFF"/>
              </a:solidFill>
              <a:latin typeface="Times New Roman"/>
              <a:ea typeface="Times New Roman"/>
              <a:cs typeface="Times New Roman"/>
              <a:sym typeface="Times New Roman"/>
            </a:endParaRPr>
          </a:p>
          <a:p>
            <a:pPr algn="l">
              <a:lnSpc>
                <a:spcPts val="5023"/>
              </a:lnSpc>
            </a:pPr>
            <a:r>
              <a:rPr lang="en-US" sz="3348">
                <a:solidFill>
                  <a:srgbClr val="FFFFFF"/>
                </a:solidFill>
                <a:latin typeface="Times New Roman Bold"/>
                <a:ea typeface="Times New Roman Bold"/>
                <a:cs typeface="Times New Roman Bold"/>
                <a:sym typeface="Times New Roman Bold"/>
              </a:rPr>
              <a:t>Instance Variable:</a:t>
            </a:r>
            <a:r>
              <a:rPr lang="en-US" sz="3348">
                <a:solidFill>
                  <a:srgbClr val="FFFFFF"/>
                </a:solidFill>
                <a:latin typeface="Times New Roman"/>
                <a:ea typeface="Times New Roman"/>
                <a:cs typeface="Times New Roman"/>
                <a:sym typeface="Times New Roman"/>
              </a:rPr>
              <a:t> A variable declared in a class but outside any method, specific to each object instance.</a:t>
            </a:r>
          </a:p>
          <a:p>
            <a:pPr algn="l">
              <a:lnSpc>
                <a:spcPts val="5023"/>
              </a:lnSpc>
            </a:pPr>
            <a:endParaRPr lang="en-US" sz="3348">
              <a:solidFill>
                <a:srgbClr val="FFFFFF"/>
              </a:solidFill>
              <a:latin typeface="Times New Roman"/>
              <a:ea typeface="Times New Roman"/>
              <a:cs typeface="Times New Roman"/>
              <a:sym typeface="Times New Roman"/>
            </a:endParaRPr>
          </a:p>
          <a:p>
            <a:pPr algn="l">
              <a:lnSpc>
                <a:spcPts val="5324"/>
              </a:lnSpc>
            </a:pPr>
            <a:r>
              <a:rPr lang="en-US" sz="3348">
                <a:solidFill>
                  <a:srgbClr val="FFFFFF"/>
                </a:solidFill>
                <a:latin typeface="Times New Roman Bold"/>
                <a:ea typeface="Times New Roman Bold"/>
                <a:cs typeface="Times New Roman Bold"/>
                <a:sym typeface="Times New Roman Bold"/>
              </a:rPr>
              <a:t>Static Variable:</a:t>
            </a:r>
            <a:r>
              <a:rPr lang="en-US" sz="3348">
                <a:solidFill>
                  <a:srgbClr val="FFFFFF"/>
                </a:solidFill>
                <a:latin typeface="Times New Roman"/>
                <a:ea typeface="Times New Roman"/>
                <a:cs typeface="Times New Roman"/>
                <a:sym typeface="Times New Roman"/>
              </a:rPr>
              <a:t> A variable declared as static, shared among all instances of a class, with memory allocated once during class loading.</a:t>
            </a:r>
          </a:p>
        </p:txBody>
      </p:sp>
      <p:sp>
        <p:nvSpPr>
          <p:cNvPr id="6" name="Freeform 6"/>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3"/>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0857"/>
        </a:solidFill>
        <a:effectLst/>
      </p:bgPr>
    </p:bg>
    <p:spTree>
      <p:nvGrpSpPr>
        <p:cNvPr id="1" name=""/>
        <p:cNvGrpSpPr/>
        <p:nvPr/>
      </p:nvGrpSpPr>
      <p:grpSpPr>
        <a:xfrm>
          <a:off x="0" y="0"/>
          <a:ext cx="0" cy="0"/>
          <a:chOff x="0" y="0"/>
          <a:chExt cx="0" cy="0"/>
        </a:xfrm>
      </p:grpSpPr>
      <p:grpSp>
        <p:nvGrpSpPr>
          <p:cNvPr id="2" name="Group 2"/>
          <p:cNvGrpSpPr/>
          <p:nvPr/>
        </p:nvGrpSpPr>
        <p:grpSpPr>
          <a:xfrm>
            <a:off x="724334" y="3085861"/>
            <a:ext cx="5317947" cy="5625788"/>
            <a:chOff x="0" y="0"/>
            <a:chExt cx="1400612" cy="1481689"/>
          </a:xfrm>
        </p:grpSpPr>
        <p:sp>
          <p:nvSpPr>
            <p:cNvPr id="3" name="Freeform 3"/>
            <p:cNvSpPr/>
            <p:nvPr/>
          </p:nvSpPr>
          <p:spPr>
            <a:xfrm>
              <a:off x="0" y="0"/>
              <a:ext cx="1400612" cy="1481689"/>
            </a:xfrm>
            <a:custGeom>
              <a:avLst/>
              <a:gdLst/>
              <a:ahLst/>
              <a:cxnLst/>
              <a:rect l="l" t="t" r="r" b="b"/>
              <a:pathLst>
                <a:path w="1400612" h="1481689">
                  <a:moveTo>
                    <a:pt x="74246" y="0"/>
                  </a:moveTo>
                  <a:lnTo>
                    <a:pt x="1326365" y="0"/>
                  </a:lnTo>
                  <a:cubicBezTo>
                    <a:pt x="1367370" y="0"/>
                    <a:pt x="1400612" y="33241"/>
                    <a:pt x="1400612" y="74246"/>
                  </a:cubicBezTo>
                  <a:lnTo>
                    <a:pt x="1400612" y="1407443"/>
                  </a:lnTo>
                  <a:cubicBezTo>
                    <a:pt x="1400612" y="1448448"/>
                    <a:pt x="1367370" y="1481689"/>
                    <a:pt x="1326365" y="1481689"/>
                  </a:cubicBezTo>
                  <a:lnTo>
                    <a:pt x="74246" y="1481689"/>
                  </a:lnTo>
                  <a:cubicBezTo>
                    <a:pt x="54555" y="1481689"/>
                    <a:pt x="35670" y="1473867"/>
                    <a:pt x="21746" y="1459943"/>
                  </a:cubicBezTo>
                  <a:cubicBezTo>
                    <a:pt x="7822" y="1446019"/>
                    <a:pt x="0" y="1427134"/>
                    <a:pt x="0" y="1407443"/>
                  </a:cubicBezTo>
                  <a:lnTo>
                    <a:pt x="0" y="74246"/>
                  </a:lnTo>
                  <a:cubicBezTo>
                    <a:pt x="0" y="54555"/>
                    <a:pt x="7822" y="35670"/>
                    <a:pt x="21746" y="21746"/>
                  </a:cubicBezTo>
                  <a:cubicBezTo>
                    <a:pt x="35670" y="7822"/>
                    <a:pt x="54555" y="0"/>
                    <a:pt x="74246" y="0"/>
                  </a:cubicBezTo>
                  <a:close/>
                </a:path>
              </a:pathLst>
            </a:custGeom>
            <a:solidFill>
              <a:srgbClr val="0097B2"/>
            </a:solidFill>
          </p:spPr>
        </p:sp>
        <p:sp>
          <p:nvSpPr>
            <p:cNvPr id="4" name="TextBox 4"/>
            <p:cNvSpPr txBox="1"/>
            <p:nvPr/>
          </p:nvSpPr>
          <p:spPr>
            <a:xfrm>
              <a:off x="0" y="-152400"/>
              <a:ext cx="1400612" cy="1634089"/>
            </a:xfrm>
            <a:prstGeom prst="rect">
              <a:avLst/>
            </a:prstGeom>
          </p:spPr>
          <p:txBody>
            <a:bodyPr lIns="50800" tIns="50800" rIns="50800" bIns="50800" rtlCol="0" anchor="ctr"/>
            <a:lstStyle/>
            <a:p>
              <a:pPr algn="ctr">
                <a:lnSpc>
                  <a:spcPts val="5319"/>
                </a:lnSpc>
              </a:pPr>
              <a:r>
                <a:rPr lang="en-US" sz="3799">
                  <a:solidFill>
                    <a:srgbClr val="F6F6F6"/>
                  </a:solidFill>
                  <a:latin typeface="Times New Roman Bold"/>
                  <a:ea typeface="Times New Roman Bold"/>
                  <a:cs typeface="Times New Roman Bold"/>
                  <a:sym typeface="Times New Roman Bold"/>
                </a:rPr>
                <a:t>Literal and Symbolic Constants</a:t>
              </a:r>
            </a:p>
            <a:p>
              <a:pPr algn="ctr">
                <a:lnSpc>
                  <a:spcPts val="4479"/>
                </a:lnSpc>
              </a:pPr>
              <a:r>
                <a:rPr lang="en-US" sz="3199">
                  <a:solidFill>
                    <a:srgbClr val="F6F6F6"/>
                  </a:solidFill>
                  <a:latin typeface="Times New Roman"/>
                  <a:ea typeface="Times New Roman"/>
                  <a:cs typeface="Times New Roman"/>
                  <a:sym typeface="Times New Roman"/>
                </a:rPr>
                <a:t>Java allows the use of both literal and symbolic constants, which are immutable values that cannot be changed during program execution.</a:t>
              </a:r>
            </a:p>
            <a:p>
              <a:pPr algn="ctr">
                <a:lnSpc>
                  <a:spcPts val="2659"/>
                </a:lnSpc>
              </a:pPr>
              <a:endParaRPr lang="en-US" sz="3199">
                <a:solidFill>
                  <a:srgbClr val="F6F6F6"/>
                </a:solidFill>
                <a:latin typeface="Times New Roman"/>
                <a:ea typeface="Times New Roman"/>
                <a:cs typeface="Times New Roman"/>
                <a:sym typeface="Times New Roman"/>
              </a:endParaRPr>
            </a:p>
          </p:txBody>
        </p:sp>
      </p:grpSp>
      <p:sp>
        <p:nvSpPr>
          <p:cNvPr id="5" name="TextBox 5"/>
          <p:cNvSpPr txBox="1"/>
          <p:nvPr/>
        </p:nvSpPr>
        <p:spPr>
          <a:xfrm>
            <a:off x="3429001" y="558467"/>
            <a:ext cx="10713578" cy="752257"/>
          </a:xfrm>
          <a:prstGeom prst="rect">
            <a:avLst/>
          </a:prstGeom>
        </p:spPr>
        <p:txBody>
          <a:bodyPr wrap="square" lIns="0" tIns="0" rIns="0" bIns="0" rtlCol="0" anchor="t">
            <a:spAutoFit/>
          </a:bodyPr>
          <a:lstStyle/>
          <a:p>
            <a:pPr algn="just">
              <a:lnSpc>
                <a:spcPts val="6368"/>
              </a:lnSpc>
              <a:spcBef>
                <a:spcPct val="0"/>
              </a:spcBef>
            </a:pPr>
            <a:r>
              <a:rPr lang="en-US" sz="4548" dirty="0">
                <a:solidFill>
                  <a:srgbClr val="FFFFFF"/>
                </a:solidFill>
                <a:latin typeface="Times New Roman Bold"/>
                <a:ea typeface="Times New Roman Bold"/>
                <a:cs typeface="Times New Roman Bold"/>
                <a:sym typeface="Times New Roman Bold"/>
              </a:rPr>
              <a:t>Constants, Variables, and Formatting</a:t>
            </a:r>
          </a:p>
        </p:txBody>
      </p:sp>
      <p:grpSp>
        <p:nvGrpSpPr>
          <p:cNvPr id="6" name="Group 6"/>
          <p:cNvGrpSpPr/>
          <p:nvPr/>
        </p:nvGrpSpPr>
        <p:grpSpPr>
          <a:xfrm>
            <a:off x="12588834" y="3085861"/>
            <a:ext cx="5317947" cy="5625788"/>
            <a:chOff x="0" y="0"/>
            <a:chExt cx="1400612" cy="1481689"/>
          </a:xfrm>
        </p:grpSpPr>
        <p:sp>
          <p:nvSpPr>
            <p:cNvPr id="7" name="Freeform 7"/>
            <p:cNvSpPr/>
            <p:nvPr/>
          </p:nvSpPr>
          <p:spPr>
            <a:xfrm>
              <a:off x="0" y="0"/>
              <a:ext cx="1400612" cy="1481689"/>
            </a:xfrm>
            <a:custGeom>
              <a:avLst/>
              <a:gdLst/>
              <a:ahLst/>
              <a:cxnLst/>
              <a:rect l="l" t="t" r="r" b="b"/>
              <a:pathLst>
                <a:path w="1400612" h="1481689">
                  <a:moveTo>
                    <a:pt x="74246" y="0"/>
                  </a:moveTo>
                  <a:lnTo>
                    <a:pt x="1326365" y="0"/>
                  </a:lnTo>
                  <a:cubicBezTo>
                    <a:pt x="1367370" y="0"/>
                    <a:pt x="1400612" y="33241"/>
                    <a:pt x="1400612" y="74246"/>
                  </a:cubicBezTo>
                  <a:lnTo>
                    <a:pt x="1400612" y="1407443"/>
                  </a:lnTo>
                  <a:cubicBezTo>
                    <a:pt x="1400612" y="1448448"/>
                    <a:pt x="1367370" y="1481689"/>
                    <a:pt x="1326365" y="1481689"/>
                  </a:cubicBezTo>
                  <a:lnTo>
                    <a:pt x="74246" y="1481689"/>
                  </a:lnTo>
                  <a:cubicBezTo>
                    <a:pt x="54555" y="1481689"/>
                    <a:pt x="35670" y="1473867"/>
                    <a:pt x="21746" y="1459943"/>
                  </a:cubicBezTo>
                  <a:cubicBezTo>
                    <a:pt x="7822" y="1446019"/>
                    <a:pt x="0" y="1427134"/>
                    <a:pt x="0" y="1407443"/>
                  </a:cubicBezTo>
                  <a:lnTo>
                    <a:pt x="0" y="74246"/>
                  </a:lnTo>
                  <a:cubicBezTo>
                    <a:pt x="0" y="54555"/>
                    <a:pt x="7822" y="35670"/>
                    <a:pt x="21746" y="21746"/>
                  </a:cubicBezTo>
                  <a:cubicBezTo>
                    <a:pt x="35670" y="7822"/>
                    <a:pt x="54555" y="0"/>
                    <a:pt x="74246" y="0"/>
                  </a:cubicBezTo>
                  <a:close/>
                </a:path>
              </a:pathLst>
            </a:custGeom>
            <a:solidFill>
              <a:srgbClr val="0097B2"/>
            </a:solidFill>
          </p:spPr>
        </p:sp>
        <p:sp>
          <p:nvSpPr>
            <p:cNvPr id="8" name="TextBox 8"/>
            <p:cNvSpPr txBox="1"/>
            <p:nvPr/>
          </p:nvSpPr>
          <p:spPr>
            <a:xfrm>
              <a:off x="0" y="-38100"/>
              <a:ext cx="1400612" cy="1519789"/>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746371" y="3085861"/>
            <a:ext cx="5317947" cy="5625788"/>
            <a:chOff x="0" y="0"/>
            <a:chExt cx="1400612" cy="1481689"/>
          </a:xfrm>
        </p:grpSpPr>
        <p:sp>
          <p:nvSpPr>
            <p:cNvPr id="10" name="Freeform 10"/>
            <p:cNvSpPr/>
            <p:nvPr/>
          </p:nvSpPr>
          <p:spPr>
            <a:xfrm>
              <a:off x="0" y="0"/>
              <a:ext cx="1400612" cy="1481689"/>
            </a:xfrm>
            <a:custGeom>
              <a:avLst/>
              <a:gdLst/>
              <a:ahLst/>
              <a:cxnLst/>
              <a:rect l="l" t="t" r="r" b="b"/>
              <a:pathLst>
                <a:path w="1400612" h="1481689">
                  <a:moveTo>
                    <a:pt x="74246" y="0"/>
                  </a:moveTo>
                  <a:lnTo>
                    <a:pt x="1326365" y="0"/>
                  </a:lnTo>
                  <a:cubicBezTo>
                    <a:pt x="1367370" y="0"/>
                    <a:pt x="1400612" y="33241"/>
                    <a:pt x="1400612" y="74246"/>
                  </a:cubicBezTo>
                  <a:lnTo>
                    <a:pt x="1400612" y="1407443"/>
                  </a:lnTo>
                  <a:cubicBezTo>
                    <a:pt x="1400612" y="1448448"/>
                    <a:pt x="1367370" y="1481689"/>
                    <a:pt x="1326365" y="1481689"/>
                  </a:cubicBezTo>
                  <a:lnTo>
                    <a:pt x="74246" y="1481689"/>
                  </a:lnTo>
                  <a:cubicBezTo>
                    <a:pt x="54555" y="1481689"/>
                    <a:pt x="35670" y="1473867"/>
                    <a:pt x="21746" y="1459943"/>
                  </a:cubicBezTo>
                  <a:cubicBezTo>
                    <a:pt x="7822" y="1446019"/>
                    <a:pt x="0" y="1427134"/>
                    <a:pt x="0" y="1407443"/>
                  </a:cubicBezTo>
                  <a:lnTo>
                    <a:pt x="0" y="74246"/>
                  </a:lnTo>
                  <a:cubicBezTo>
                    <a:pt x="0" y="54555"/>
                    <a:pt x="7822" y="35670"/>
                    <a:pt x="21746" y="21746"/>
                  </a:cubicBezTo>
                  <a:cubicBezTo>
                    <a:pt x="35670" y="7822"/>
                    <a:pt x="54555" y="0"/>
                    <a:pt x="74246" y="0"/>
                  </a:cubicBezTo>
                  <a:close/>
                </a:path>
              </a:pathLst>
            </a:custGeom>
            <a:solidFill>
              <a:srgbClr val="0097B2"/>
            </a:solidFill>
          </p:spPr>
        </p:sp>
        <p:sp>
          <p:nvSpPr>
            <p:cNvPr id="11" name="TextBox 11"/>
            <p:cNvSpPr txBox="1"/>
            <p:nvPr/>
          </p:nvSpPr>
          <p:spPr>
            <a:xfrm>
              <a:off x="0" y="-38100"/>
              <a:ext cx="1400612" cy="151978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6824852" y="3224379"/>
            <a:ext cx="5160986" cy="4763166"/>
          </a:xfrm>
          <a:prstGeom prst="rect">
            <a:avLst/>
          </a:prstGeom>
        </p:spPr>
        <p:txBody>
          <a:bodyPr lIns="0" tIns="0" rIns="0" bIns="0" rtlCol="0" anchor="t">
            <a:spAutoFit/>
          </a:bodyPr>
          <a:lstStyle/>
          <a:p>
            <a:pPr algn="ctr">
              <a:lnSpc>
                <a:spcPts val="4688"/>
              </a:lnSpc>
              <a:spcBef>
                <a:spcPct val="0"/>
              </a:spcBef>
            </a:pPr>
            <a:r>
              <a:rPr lang="en-US" sz="3348">
                <a:solidFill>
                  <a:srgbClr val="F6F6F6"/>
                </a:solidFill>
                <a:latin typeface="Times New Roman Bold"/>
                <a:ea typeface="Times New Roman Bold"/>
                <a:cs typeface="Times New Roman Bold"/>
                <a:sym typeface="Times New Roman Bold"/>
              </a:rPr>
              <a:t>Static Variables and Methods</a:t>
            </a:r>
          </a:p>
          <a:p>
            <a:pPr algn="ctr">
              <a:lnSpc>
                <a:spcPts val="4688"/>
              </a:lnSpc>
              <a:spcBef>
                <a:spcPct val="0"/>
              </a:spcBef>
            </a:pPr>
            <a:r>
              <a:rPr lang="en-US" sz="3348">
                <a:solidFill>
                  <a:srgbClr val="F6F6F6"/>
                </a:solidFill>
                <a:latin typeface="Times New Roman"/>
                <a:ea typeface="Times New Roman"/>
                <a:cs typeface="Times New Roman"/>
                <a:sym typeface="Times New Roman"/>
              </a:rPr>
              <a:t>Static members in Java are associated with the class itself, rather than individual objects, and can be accessed without creating an instance of the class.</a:t>
            </a:r>
          </a:p>
        </p:txBody>
      </p:sp>
      <p:sp>
        <p:nvSpPr>
          <p:cNvPr id="13" name="TextBox 13"/>
          <p:cNvSpPr txBox="1"/>
          <p:nvPr/>
        </p:nvSpPr>
        <p:spPr>
          <a:xfrm>
            <a:off x="13002741" y="3224379"/>
            <a:ext cx="4490132" cy="4763166"/>
          </a:xfrm>
          <a:prstGeom prst="rect">
            <a:avLst/>
          </a:prstGeom>
        </p:spPr>
        <p:txBody>
          <a:bodyPr lIns="0" tIns="0" rIns="0" bIns="0" rtlCol="0" anchor="t">
            <a:spAutoFit/>
          </a:bodyPr>
          <a:lstStyle/>
          <a:p>
            <a:pPr algn="ctr">
              <a:lnSpc>
                <a:spcPts val="4688"/>
              </a:lnSpc>
              <a:spcBef>
                <a:spcPct val="0"/>
              </a:spcBef>
            </a:pPr>
            <a:r>
              <a:rPr lang="en-US" sz="3348">
                <a:solidFill>
                  <a:srgbClr val="FFFFFF"/>
                </a:solidFill>
                <a:latin typeface="Times New Roman Bold"/>
                <a:ea typeface="Times New Roman Bold"/>
                <a:cs typeface="Times New Roman Bold"/>
                <a:sym typeface="Times New Roman Bold"/>
              </a:rPr>
              <a:t>Formatted Output with printf()</a:t>
            </a:r>
          </a:p>
          <a:p>
            <a:pPr algn="ctr">
              <a:lnSpc>
                <a:spcPts val="4688"/>
              </a:lnSpc>
              <a:spcBef>
                <a:spcPct val="0"/>
              </a:spcBef>
            </a:pPr>
            <a:r>
              <a:rPr lang="en-US" sz="3348">
                <a:solidFill>
                  <a:srgbClr val="F6F6F6"/>
                </a:solidFill>
                <a:latin typeface="Times New Roman"/>
                <a:ea typeface="Times New Roman"/>
                <a:cs typeface="Times New Roman"/>
                <a:sym typeface="Times New Roman"/>
              </a:rPr>
              <a:t>The printf() method in Java allows for the formatting of output, including the use of placeholders and conversion characters.</a:t>
            </a:r>
          </a:p>
        </p:txBody>
      </p:sp>
      <p:sp>
        <p:nvSpPr>
          <p:cNvPr id="14" name="Freeform 14"/>
          <p:cNvSpPr/>
          <p:nvPr/>
        </p:nvSpPr>
        <p:spPr>
          <a:xfrm>
            <a:off x="16775423" y="162739"/>
            <a:ext cx="1284491" cy="1396186"/>
          </a:xfrm>
          <a:custGeom>
            <a:avLst/>
            <a:gdLst/>
            <a:ahLst/>
            <a:cxnLst/>
            <a:rect l="l" t="t" r="r" b="b"/>
            <a:pathLst>
              <a:path w="1284491" h="1396186">
                <a:moveTo>
                  <a:pt x="0" y="0"/>
                </a:moveTo>
                <a:lnTo>
                  <a:pt x="1284491" y="0"/>
                </a:lnTo>
                <a:lnTo>
                  <a:pt x="1284491" y="1396186"/>
                </a:lnTo>
                <a:lnTo>
                  <a:pt x="0" y="1396186"/>
                </a:lnTo>
                <a:lnTo>
                  <a:pt x="0" y="0"/>
                </a:lnTo>
                <a:close/>
              </a:path>
            </a:pathLst>
          </a:custGeom>
          <a:blipFill>
            <a:blip r:embed="rId2"/>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1511</Words>
  <Application>Microsoft Office PowerPoint</Application>
  <PresentationFormat>Custom</PresentationFormat>
  <Paragraphs>172</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Times New Roman</vt:lpstr>
      <vt:lpstr>Trend Slab Four</vt:lpstr>
      <vt:lpstr>Arial</vt:lpstr>
      <vt:lpstr>Public Sans</vt:lpstr>
      <vt:lpstr>Calibri</vt:lpstr>
      <vt:lpstr>Canva Sans</vt:lpstr>
      <vt:lpstr>Trend Sans One</vt:lpstr>
      <vt:lpstr>Times New Roman Bold</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- 1</dc:title>
  <dc:creator>Sravitha Bandi</dc:creator>
  <cp:lastModifiedBy>Sravitha Bandi</cp:lastModifiedBy>
  <cp:revision>2</cp:revision>
  <dcterms:created xsi:type="dcterms:W3CDTF">2006-08-16T00:00:00Z</dcterms:created>
  <dcterms:modified xsi:type="dcterms:W3CDTF">2024-08-21T04:58:54Z</dcterms:modified>
  <dc:identifier>DAGNpyTbeco</dc:identifier>
</cp:coreProperties>
</file>